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1860" r:id="rId2"/>
    <p:sldId id="275" r:id="rId3"/>
    <p:sldId id="1867" r:id="rId4"/>
    <p:sldId id="271" r:id="rId5"/>
    <p:sldId id="273" r:id="rId6"/>
    <p:sldId id="260" r:id="rId7"/>
    <p:sldId id="277" r:id="rId8"/>
    <p:sldId id="278" r:id="rId9"/>
    <p:sldId id="272" r:id="rId10"/>
    <p:sldId id="257" r:id="rId11"/>
    <p:sldId id="256" r:id="rId12"/>
    <p:sldId id="261" r:id="rId13"/>
    <p:sldId id="288" r:id="rId14"/>
    <p:sldId id="289" r:id="rId15"/>
    <p:sldId id="302" r:id="rId16"/>
    <p:sldId id="268" r:id="rId17"/>
    <p:sldId id="274" r:id="rId18"/>
    <p:sldId id="1861" r:id="rId19"/>
    <p:sldId id="1863" r:id="rId20"/>
    <p:sldId id="1864" r:id="rId21"/>
    <p:sldId id="1877" r:id="rId22"/>
    <p:sldId id="1865" r:id="rId23"/>
    <p:sldId id="1866" r:id="rId24"/>
    <p:sldId id="301" r:id="rId25"/>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44"/>
  </p:normalViewPr>
  <p:slideViewPr>
    <p:cSldViewPr snapToGrid="0">
      <p:cViewPr varScale="1">
        <p:scale>
          <a:sx n="105" d="100"/>
          <a:sy n="105" d="100"/>
        </p:scale>
        <p:origin x="192" y="2168"/>
      </p:cViewPr>
      <p:guideLst/>
    </p:cSldViewPr>
  </p:slideViewPr>
  <p:notesTextViewPr>
    <p:cViewPr>
      <p:scale>
        <a:sx n="1" d="1"/>
        <a:sy n="1" d="1"/>
      </p:scale>
      <p:origin x="0" y="0"/>
    </p:cViewPr>
  </p:notesTextViewPr>
  <p:notesViewPr>
    <p:cSldViewPr snapToGrid="0">
      <p:cViewPr varScale="1">
        <p:scale>
          <a:sx n="69" d="100"/>
          <a:sy n="69" d="100"/>
        </p:scale>
        <p:origin x="309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809A760-459F-4753-ADC1-0A271F502E62}" type="datetimeFigureOut">
              <a:rPr kumimoji="1" lang="ja-JP" altLang="en-US" smtClean="0"/>
              <a:t>2023/2/15</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FB11A54-6708-4F31-B67F-9E6D7E9E0F85}" type="slidenum">
              <a:rPr kumimoji="1" lang="ja-JP" altLang="en-US" smtClean="0"/>
              <a:t>‹#›</a:t>
            </a:fld>
            <a:endParaRPr kumimoji="1" lang="ja-JP" altLang="en-US"/>
          </a:p>
        </p:txBody>
      </p:sp>
    </p:spTree>
    <p:extLst>
      <p:ext uri="{BB962C8B-B14F-4D97-AF65-F5344CB8AC3E}">
        <p14:creationId xmlns:p14="http://schemas.microsoft.com/office/powerpoint/2010/main" val="17590475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1</a:t>
            </a:fld>
            <a:endParaRPr kumimoji="1" lang="ja-JP" altLang="en-US"/>
          </a:p>
        </p:txBody>
      </p:sp>
    </p:spTree>
    <p:extLst>
      <p:ext uri="{BB962C8B-B14F-4D97-AF65-F5344CB8AC3E}">
        <p14:creationId xmlns:p14="http://schemas.microsoft.com/office/powerpoint/2010/main" val="3438571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77194"/>
            <a:ext cx="5953125" cy="3908614"/>
          </a:xfrm>
        </p:spPr>
        <p:txBody>
          <a:bodyPr/>
          <a:lstStyle/>
          <a:p>
            <a:r>
              <a:rPr kumimoji="1" lang="ja-JP" altLang="en-US" dirty="0"/>
              <a:t>この表のとおり、</a:t>
            </a:r>
            <a:r>
              <a:rPr kumimoji="1" lang="ja-JP" altLang="en-US" b="1" dirty="0"/>
              <a:t>早くて３日、遅い避難所では１か月近く</a:t>
            </a:r>
            <a:r>
              <a:rPr kumimoji="1" lang="ja-JP" altLang="en-US" dirty="0"/>
              <a:t>届かなかったところも</a:t>
            </a:r>
            <a:endParaRPr kumimoji="1" lang="en-US" altLang="ja-JP" dirty="0"/>
          </a:p>
          <a:p>
            <a:endParaRPr lang="en-US" altLang="ja-JP" dirty="0"/>
          </a:p>
          <a:p>
            <a:r>
              <a:rPr kumimoji="1" lang="ja-JP" altLang="en-US" dirty="0"/>
              <a:t>あったということです。</a:t>
            </a:r>
            <a:endParaRPr kumimoji="1" lang="en-US" altLang="ja-JP" dirty="0"/>
          </a:p>
          <a:p>
            <a:endParaRPr lang="en-US" altLang="ja-JP" dirty="0"/>
          </a:p>
          <a:p>
            <a:endParaRPr lang="en-US" altLang="ja-JP" dirty="0"/>
          </a:p>
          <a:p>
            <a:r>
              <a:rPr lang="ja-JP" altLang="en-US" dirty="0"/>
              <a:t>皆さん、覚えていますか？</a:t>
            </a:r>
            <a:endParaRPr lang="en-US" altLang="ja-JP" dirty="0"/>
          </a:p>
          <a:p>
            <a:endParaRPr kumimoji="1" lang="en-US" altLang="ja-JP" dirty="0"/>
          </a:p>
          <a:p>
            <a:r>
              <a:rPr lang="ja-JP" altLang="en-US" dirty="0"/>
              <a:t>先ほど、</a:t>
            </a:r>
            <a:r>
              <a:rPr lang="ja-JP" altLang="en-US" b="1" dirty="0"/>
              <a:t>３時間位以内もしくは６時間以内にトイレに行きたくなった人</a:t>
            </a:r>
            <a:r>
              <a:rPr lang="ja-JP" altLang="en-US" dirty="0"/>
              <a:t>が沢山</a:t>
            </a:r>
            <a:endParaRPr lang="en-US" altLang="ja-JP" dirty="0"/>
          </a:p>
          <a:p>
            <a:endParaRPr lang="en-US" altLang="ja-JP" dirty="0"/>
          </a:p>
          <a:p>
            <a:r>
              <a:rPr lang="ja-JP" altLang="en-US" dirty="0"/>
              <a:t>いたことをお話ししましたね？</a:t>
            </a:r>
            <a:endParaRPr lang="en-US" altLang="ja-JP" dirty="0"/>
          </a:p>
          <a:p>
            <a:endParaRPr kumimoji="1" lang="en-US" altLang="ja-JP" dirty="0"/>
          </a:p>
          <a:p>
            <a:r>
              <a:rPr lang="ja-JP" altLang="en-US" dirty="0"/>
              <a:t>では、仮設トイレがなかなか届かない避難所では、トイレはどうなったと思い</a:t>
            </a:r>
            <a:endParaRPr lang="en-US" altLang="ja-JP" dirty="0"/>
          </a:p>
          <a:p>
            <a:endParaRPr lang="en-US" altLang="ja-JP" dirty="0"/>
          </a:p>
          <a:p>
            <a:r>
              <a:rPr lang="ja-JP" altLang="en-US" dirty="0"/>
              <a:t>ますか？</a:t>
            </a:r>
            <a:endParaRPr kumimoji="1" lang="en-US" altLang="ja-JP" dirty="0"/>
          </a:p>
          <a:p>
            <a:endParaRPr kumimoji="1" lang="en-US" altLang="ja-JP" dirty="0"/>
          </a:p>
          <a:p>
            <a:endParaRPr lang="en-US" altLang="ja-JP" dirty="0"/>
          </a:p>
          <a:p>
            <a:r>
              <a:rPr lang="ja-JP" altLang="en-US" dirty="0"/>
              <a:t>（</a:t>
            </a:r>
            <a:r>
              <a:rPr lang="ja-JP" altLang="en-US" b="1" dirty="0"/>
              <a:t>これから少し汚い写真になりますので、注意して下さい）</a:t>
            </a:r>
            <a:endParaRPr kumimoji="1" lang="ja-JP" altLang="en-US" b="1" dirty="0"/>
          </a:p>
        </p:txBody>
      </p:sp>
      <p:sp>
        <p:nvSpPr>
          <p:cNvPr id="4" name="スライド番号プレースホルダー 3"/>
          <p:cNvSpPr>
            <a:spLocks noGrp="1"/>
          </p:cNvSpPr>
          <p:nvPr>
            <p:ph type="sldNum" sz="quarter" idx="5"/>
          </p:nvPr>
        </p:nvSpPr>
        <p:spPr/>
        <p:txBody>
          <a:bodyPr/>
          <a:lstStyle/>
          <a:p>
            <a:fld id="{FFB11A54-6708-4F31-B67F-9E6D7E9E0F85}" type="slidenum">
              <a:rPr kumimoji="1" lang="ja-JP" altLang="en-US" smtClean="0"/>
              <a:t>10</a:t>
            </a:fld>
            <a:endParaRPr kumimoji="1" lang="ja-JP" altLang="en-US"/>
          </a:p>
        </p:txBody>
      </p:sp>
    </p:spTree>
    <p:extLst>
      <p:ext uri="{BB962C8B-B14F-4D97-AF65-F5344CB8AC3E}">
        <p14:creationId xmlns:p14="http://schemas.microsoft.com/office/powerpoint/2010/main" val="4046603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こちらが地震が発生した後の、実際の避難所のトイレの様子です。</a:t>
            </a:r>
            <a:endParaRPr kumimoji="1" lang="en-US" altLang="ja-JP" dirty="0"/>
          </a:p>
          <a:p>
            <a:endParaRPr kumimoji="1" lang="en-US" altLang="ja-JP" dirty="0"/>
          </a:p>
          <a:p>
            <a:endParaRPr lang="en-US" altLang="ja-JP" dirty="0"/>
          </a:p>
          <a:p>
            <a:r>
              <a:rPr kumimoji="1" lang="ja-JP" altLang="en-US" dirty="0"/>
              <a:t>とてもトイレが汚れているのがわかりますか？</a:t>
            </a:r>
            <a:endParaRPr kumimoji="1" lang="en-US" altLang="ja-JP" dirty="0"/>
          </a:p>
          <a:p>
            <a:endParaRPr lang="en-US" altLang="ja-JP" dirty="0"/>
          </a:p>
          <a:p>
            <a:r>
              <a:rPr kumimoji="1" lang="ja-JP" altLang="en-US" dirty="0"/>
              <a:t>このようにトイレは大変なことになります。</a:t>
            </a:r>
            <a:endParaRPr kumimoji="1" lang="en-US" altLang="ja-JP" dirty="0"/>
          </a:p>
          <a:p>
            <a:endParaRPr lang="en-US" altLang="ja-JP" dirty="0"/>
          </a:p>
          <a:p>
            <a:r>
              <a:rPr kumimoji="1" lang="ja-JP" altLang="en-US" dirty="0"/>
              <a:t>これらのトイレは地震の影響でもともと水が流れない状態だったのですが</a:t>
            </a:r>
            <a:endParaRPr kumimoji="1" lang="en-US" altLang="ja-JP" dirty="0"/>
          </a:p>
          <a:p>
            <a:endParaRPr lang="en-US" altLang="ja-JP" dirty="0"/>
          </a:p>
          <a:p>
            <a:r>
              <a:rPr kumimoji="1" lang="ja-JP" altLang="en-US" dirty="0"/>
              <a:t>みんなほかの場所でトイレをすることができず、「流れない・きたない」と</a:t>
            </a:r>
            <a:endParaRPr kumimoji="1" lang="en-US" altLang="ja-JP" dirty="0"/>
          </a:p>
          <a:p>
            <a:endParaRPr lang="en-US" altLang="ja-JP" dirty="0"/>
          </a:p>
          <a:p>
            <a:r>
              <a:rPr kumimoji="1" lang="ja-JP" altLang="en-US" dirty="0"/>
              <a:t>思いつつもトイレを使ってしまったのです。</a:t>
            </a:r>
            <a:endParaRPr kumimoji="1" lang="en-US" altLang="ja-JP" dirty="0"/>
          </a:p>
          <a:p>
            <a:endParaRPr lang="en-US" altLang="ja-JP" dirty="0"/>
          </a:p>
          <a:p>
            <a:endParaRPr lang="en-US" altLang="ja-JP" dirty="0"/>
          </a:p>
          <a:p>
            <a:r>
              <a:rPr lang="en-US" altLang="ja-JP" b="1" dirty="0">
                <a:solidFill>
                  <a:srgbClr val="FF0000"/>
                </a:solidFill>
              </a:rPr>
              <a:t>POINT!</a:t>
            </a:r>
          </a:p>
          <a:p>
            <a:r>
              <a:rPr lang="ja-JP" altLang="en-US" b="1" dirty="0">
                <a:solidFill>
                  <a:srgbClr val="FF0000"/>
                </a:solidFill>
              </a:rPr>
              <a:t>パワーポイントの画像を示しながら、ゆっくり説明してください！</a:t>
            </a:r>
            <a:endParaRPr kumimoji="1" lang="en-US" altLang="ja-JP" b="1" dirty="0">
              <a:solidFill>
                <a:srgbClr val="FF0000"/>
              </a:solidFill>
            </a:endParaRPr>
          </a:p>
          <a:p>
            <a:endParaRPr kumimoji="1" lang="en-US" altLang="ja-JP" dirty="0"/>
          </a:p>
          <a:p>
            <a:endParaRPr lang="en-US" altLang="ja-JP" dirty="0"/>
          </a:p>
        </p:txBody>
      </p:sp>
      <p:sp>
        <p:nvSpPr>
          <p:cNvPr id="4" name="スライド番号プレースホルダー 3"/>
          <p:cNvSpPr>
            <a:spLocks noGrp="1"/>
          </p:cNvSpPr>
          <p:nvPr>
            <p:ph type="sldNum" sz="quarter" idx="5"/>
          </p:nvPr>
        </p:nvSpPr>
        <p:spPr/>
        <p:txBody>
          <a:bodyPr/>
          <a:lstStyle/>
          <a:p>
            <a:fld id="{FFB11A54-6708-4F31-B67F-9E6D7E9E0F85}" type="slidenum">
              <a:rPr kumimoji="1" lang="ja-JP" altLang="en-US" smtClean="0"/>
              <a:t>11</a:t>
            </a:fld>
            <a:endParaRPr kumimoji="1" lang="ja-JP" altLang="en-US"/>
          </a:p>
        </p:txBody>
      </p:sp>
    </p:spTree>
    <p:extLst>
      <p:ext uri="{BB962C8B-B14F-4D97-AF65-F5344CB8AC3E}">
        <p14:creationId xmlns:p14="http://schemas.microsoft.com/office/powerpoint/2010/main" val="141674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77193"/>
            <a:ext cx="5915295" cy="4543269"/>
          </a:xfrm>
        </p:spPr>
        <p:txBody>
          <a:bodyPr/>
          <a:lstStyle/>
          <a:p>
            <a:r>
              <a:rPr kumimoji="1" lang="ja-JP" altLang="en-US" dirty="0">
                <a:latin typeface="+mn-ea"/>
              </a:rPr>
              <a:t>こちらは避難所で生活している方に聞いた避難所で必要なものは？という</a:t>
            </a:r>
            <a:endParaRPr kumimoji="1" lang="en-US" altLang="ja-JP" dirty="0">
              <a:latin typeface="+mn-ea"/>
            </a:endParaRPr>
          </a:p>
          <a:p>
            <a:endParaRPr lang="en-US" altLang="ja-JP" dirty="0">
              <a:latin typeface="+mn-ea"/>
            </a:endParaRPr>
          </a:p>
          <a:p>
            <a:r>
              <a:rPr kumimoji="1" lang="ja-JP" altLang="en-US" dirty="0">
                <a:latin typeface="+mn-ea"/>
              </a:rPr>
              <a:t>アンケートの結果です。</a:t>
            </a:r>
            <a:endParaRPr kumimoji="1" lang="en-US" altLang="ja-JP" dirty="0">
              <a:latin typeface="+mn-ea"/>
            </a:endParaRPr>
          </a:p>
          <a:p>
            <a:endParaRPr kumimoji="1" lang="en-US" altLang="ja-JP" dirty="0">
              <a:latin typeface="+mn-ea"/>
            </a:endParaRPr>
          </a:p>
          <a:p>
            <a:r>
              <a:rPr kumimoji="1" lang="ja-JP" altLang="en-US" dirty="0">
                <a:latin typeface="+mn-ea"/>
              </a:rPr>
              <a:t>避難所ではいろいろと不自由なこと、不便なこと、足りないものがあります。</a:t>
            </a:r>
            <a:endParaRPr kumimoji="1" lang="en-US" altLang="ja-JP" dirty="0">
              <a:latin typeface="+mn-ea"/>
            </a:endParaRPr>
          </a:p>
          <a:p>
            <a:endParaRPr lang="en-US" altLang="ja-JP" dirty="0">
              <a:latin typeface="+mn-ea"/>
            </a:endParaRPr>
          </a:p>
          <a:p>
            <a:r>
              <a:rPr kumimoji="1" lang="ja-JP" altLang="en-US" dirty="0">
                <a:latin typeface="+mn-ea"/>
              </a:rPr>
              <a:t>食料なども災害が発生してすぐにはなかなか手に入らない場合が多いですが</a:t>
            </a:r>
            <a:endParaRPr kumimoji="1" lang="en-US" altLang="ja-JP" dirty="0">
              <a:latin typeface="+mn-ea"/>
            </a:endParaRPr>
          </a:p>
          <a:p>
            <a:endParaRPr lang="en-US" altLang="ja-JP" dirty="0">
              <a:latin typeface="+mn-ea"/>
            </a:endParaRPr>
          </a:p>
          <a:p>
            <a:r>
              <a:rPr kumimoji="1" lang="ja-JP" altLang="en-US" dirty="0">
                <a:latin typeface="+mn-ea"/>
              </a:rPr>
              <a:t>この表には食料は入っていないですよね。</a:t>
            </a:r>
            <a:endParaRPr kumimoji="1" lang="en-US" altLang="ja-JP" dirty="0">
              <a:latin typeface="+mn-ea"/>
            </a:endParaRPr>
          </a:p>
          <a:p>
            <a:endParaRPr lang="en-US" altLang="ja-JP" dirty="0">
              <a:latin typeface="+mn-ea"/>
            </a:endParaRPr>
          </a:p>
          <a:p>
            <a:r>
              <a:rPr kumimoji="1" lang="ja-JP" altLang="en-US" dirty="0">
                <a:latin typeface="+mn-ea"/>
              </a:rPr>
              <a:t>つまり食料の悩みは</a:t>
            </a:r>
            <a:r>
              <a:rPr kumimoji="1" lang="ja-JP" altLang="en-US" b="1" dirty="0">
                <a:latin typeface="+mn-ea"/>
              </a:rPr>
              <a:t>この頃</a:t>
            </a:r>
            <a:r>
              <a:rPr kumimoji="1" lang="ja-JP" altLang="en-US" b="1" dirty="0">
                <a:solidFill>
                  <a:srgbClr val="FF0000"/>
                </a:solidFill>
                <a:latin typeface="+mn-ea"/>
              </a:rPr>
              <a:t>（災害発生後２０日以降）</a:t>
            </a:r>
            <a:r>
              <a:rPr kumimoji="1" lang="ja-JP" altLang="en-US" dirty="0">
                <a:latin typeface="+mn-ea"/>
              </a:rPr>
              <a:t>にはほぼ解消している</a:t>
            </a:r>
            <a:endParaRPr kumimoji="1" lang="en-US" altLang="ja-JP" dirty="0">
              <a:latin typeface="+mn-ea"/>
            </a:endParaRPr>
          </a:p>
          <a:p>
            <a:endParaRPr lang="en-US" altLang="ja-JP" dirty="0">
              <a:latin typeface="+mn-ea"/>
            </a:endParaRPr>
          </a:p>
          <a:p>
            <a:r>
              <a:rPr kumimoji="1" lang="ja-JP" altLang="en-US" dirty="0">
                <a:latin typeface="+mn-ea"/>
              </a:rPr>
              <a:t>という事です。</a:t>
            </a:r>
            <a:endParaRPr kumimoji="1" lang="en-US" altLang="ja-JP" dirty="0">
              <a:latin typeface="+mn-ea"/>
            </a:endParaRPr>
          </a:p>
          <a:p>
            <a:endParaRPr lang="en-US" altLang="ja-JP" dirty="0">
              <a:latin typeface="+mn-ea"/>
            </a:endParaRPr>
          </a:p>
          <a:p>
            <a:r>
              <a:rPr kumimoji="1" lang="ja-JP" altLang="en-US" dirty="0">
                <a:latin typeface="+mn-ea"/>
              </a:rPr>
              <a:t>それに対して、トイレの悩みは地震が発生した後、２０日以上も続いている</a:t>
            </a:r>
            <a:endParaRPr kumimoji="1" lang="en-US" altLang="ja-JP" dirty="0">
              <a:latin typeface="+mn-ea"/>
            </a:endParaRPr>
          </a:p>
          <a:p>
            <a:endParaRPr lang="en-US" altLang="ja-JP" dirty="0">
              <a:latin typeface="+mn-ea"/>
            </a:endParaRPr>
          </a:p>
          <a:p>
            <a:r>
              <a:rPr kumimoji="1" lang="ja-JP" altLang="en-US" dirty="0">
                <a:latin typeface="+mn-ea"/>
              </a:rPr>
              <a:t>ことがわかりますね。</a:t>
            </a:r>
            <a:r>
              <a:rPr kumimoji="1" lang="ja-JP" altLang="en-US" b="1" dirty="0">
                <a:latin typeface="+mn-ea"/>
              </a:rPr>
              <a:t>更にトイレには絶対に必要な「トイレットペーパー」</a:t>
            </a:r>
            <a:endParaRPr kumimoji="1" lang="en-US" altLang="ja-JP" b="1" dirty="0">
              <a:latin typeface="+mn-ea"/>
            </a:endParaRPr>
          </a:p>
          <a:p>
            <a:endParaRPr lang="en-US" altLang="ja-JP" b="1" dirty="0">
              <a:latin typeface="+mn-ea"/>
            </a:endParaRPr>
          </a:p>
          <a:p>
            <a:r>
              <a:rPr kumimoji="1" lang="ja-JP" altLang="en-US" b="1" dirty="0">
                <a:latin typeface="+mn-ea"/>
              </a:rPr>
              <a:t>についても悩んでいる事も分かります。</a:t>
            </a:r>
            <a:endParaRPr kumimoji="1" lang="en-US" altLang="ja-JP" b="1" dirty="0">
              <a:latin typeface="+mn-ea"/>
            </a:endParaRPr>
          </a:p>
          <a:p>
            <a:endParaRPr lang="en-US" altLang="ja-JP" b="1" dirty="0"/>
          </a:p>
          <a:p>
            <a:r>
              <a:rPr lang="en-US" altLang="ja-JP" b="1" dirty="0">
                <a:solidFill>
                  <a:srgbClr val="FF0000"/>
                </a:solidFill>
              </a:rPr>
              <a:t>POINT!</a:t>
            </a:r>
          </a:p>
          <a:p>
            <a:r>
              <a:rPr lang="ja-JP" altLang="en-US" b="1" dirty="0">
                <a:solidFill>
                  <a:srgbClr val="FF0000"/>
                </a:solidFill>
              </a:rPr>
              <a:t>出来れはスクリーン上のトイレとトイレットペーパーの所を指さしながら</a:t>
            </a:r>
            <a:endParaRPr lang="en-US" altLang="ja-JP" b="1" dirty="0">
              <a:solidFill>
                <a:srgbClr val="FF0000"/>
              </a:solidFill>
            </a:endParaRPr>
          </a:p>
          <a:p>
            <a:r>
              <a:rPr lang="ja-JP" altLang="en-US" b="1" dirty="0">
                <a:solidFill>
                  <a:srgbClr val="FF0000"/>
                </a:solidFill>
              </a:rPr>
              <a:t>説明してください。</a:t>
            </a:r>
            <a:endParaRPr kumimoji="1" lang="ja-JP" altLang="en-US" dirty="0"/>
          </a:p>
        </p:txBody>
      </p:sp>
      <p:sp>
        <p:nvSpPr>
          <p:cNvPr id="4" name="スライド番号プレースホルダー 3"/>
          <p:cNvSpPr>
            <a:spLocks noGrp="1"/>
          </p:cNvSpPr>
          <p:nvPr>
            <p:ph type="sldNum" sz="quarter" idx="5"/>
          </p:nvPr>
        </p:nvSpPr>
        <p:spPr/>
        <p:txBody>
          <a:bodyPr/>
          <a:lstStyle/>
          <a:p>
            <a:fld id="{FFB11A54-6708-4F31-B67F-9E6D7E9E0F85}" type="slidenum">
              <a:rPr kumimoji="1" lang="ja-JP" altLang="en-US" smtClean="0"/>
              <a:t>12</a:t>
            </a:fld>
            <a:endParaRPr kumimoji="1" lang="ja-JP" altLang="en-US"/>
          </a:p>
        </p:txBody>
      </p:sp>
    </p:spTree>
    <p:extLst>
      <p:ext uri="{BB962C8B-B14F-4D97-AF65-F5344CB8AC3E}">
        <p14:creationId xmlns:p14="http://schemas.microsoft.com/office/powerpoint/2010/main" val="4290981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さて、地震や台風などの災害に備えて、お水や食料を準備しておくおうち</a:t>
            </a:r>
            <a:endParaRPr lang="en-US" altLang="ja-JP" dirty="0">
              <a:latin typeface="+mn-ea"/>
            </a:endParaRPr>
          </a:p>
          <a:p>
            <a:endParaRPr lang="en-US" altLang="ja-JP" dirty="0">
              <a:latin typeface="+mn-ea"/>
            </a:endParaRPr>
          </a:p>
          <a:p>
            <a:r>
              <a:rPr lang="ja-JP" altLang="en-US" dirty="0">
                <a:latin typeface="+mn-ea"/>
              </a:rPr>
              <a:t>も多くなってきました。皆さんのおうちはどうですか？</a:t>
            </a:r>
            <a:endParaRPr lang="en-US" altLang="ja-JP" dirty="0">
              <a:latin typeface="+mn-ea"/>
            </a:endParaRPr>
          </a:p>
          <a:p>
            <a:endParaRPr lang="en-US" altLang="ja-JP" dirty="0">
              <a:latin typeface="+mn-ea"/>
            </a:endParaRPr>
          </a:p>
          <a:p>
            <a:r>
              <a:rPr lang="ja-JP" altLang="en-US" b="1" dirty="0">
                <a:latin typeface="+mn-ea"/>
              </a:rPr>
              <a:t>おうちに準備しているよ！</a:t>
            </a:r>
            <a:r>
              <a:rPr lang="ja-JP" altLang="en-US" dirty="0">
                <a:latin typeface="+mn-ea"/>
              </a:rPr>
              <a:t>という人、手を挙げてください。</a:t>
            </a:r>
            <a:endParaRPr lang="en-US" altLang="ja-JP" dirty="0">
              <a:latin typeface="+mn-ea"/>
            </a:endParaRPr>
          </a:p>
          <a:p>
            <a:endParaRPr lang="en-US" altLang="ja-JP" dirty="0">
              <a:latin typeface="+mn-ea"/>
            </a:endParaRPr>
          </a:p>
          <a:p>
            <a:r>
              <a:rPr lang="ja-JP" altLang="en-US" dirty="0">
                <a:latin typeface="+mn-ea"/>
              </a:rPr>
              <a:t>はい、ありがとう。</a:t>
            </a:r>
            <a:endParaRPr lang="en-US" altLang="ja-JP" dirty="0">
              <a:latin typeface="+mn-ea"/>
            </a:endParaRPr>
          </a:p>
          <a:p>
            <a:endParaRPr lang="en-US" altLang="ja-JP" dirty="0">
              <a:latin typeface="+mn-ea"/>
            </a:endParaRPr>
          </a:p>
          <a:p>
            <a:r>
              <a:rPr lang="ja-JP" altLang="en-US" b="1" dirty="0">
                <a:solidFill>
                  <a:srgbClr val="FF0000"/>
                </a:solidFill>
                <a:latin typeface="+mn-ea"/>
              </a:rPr>
              <a:t>（たくさんのおうちが準備しているようですね）</a:t>
            </a:r>
            <a:endParaRPr lang="en-US" altLang="ja-JP" b="1" dirty="0">
              <a:solidFill>
                <a:srgbClr val="FF0000"/>
              </a:solidFill>
              <a:latin typeface="+mn-ea"/>
            </a:endParaRPr>
          </a:p>
          <a:p>
            <a:endParaRPr lang="en-US" altLang="ja-JP" b="1" dirty="0">
              <a:solidFill>
                <a:srgbClr val="FF0000"/>
              </a:solidFill>
              <a:latin typeface="+mn-ea"/>
            </a:endParaRPr>
          </a:p>
          <a:p>
            <a:r>
              <a:rPr lang="ja-JP" altLang="en-US" b="1" dirty="0">
                <a:latin typeface="+mn-ea"/>
              </a:rPr>
              <a:t>または</a:t>
            </a:r>
            <a:endParaRPr lang="en-US" altLang="ja-JP" b="1" dirty="0">
              <a:latin typeface="+mn-ea"/>
            </a:endParaRPr>
          </a:p>
          <a:p>
            <a:endParaRPr lang="en-US" altLang="ja-JP" dirty="0">
              <a:solidFill>
                <a:srgbClr val="FF0000"/>
              </a:solidFill>
              <a:latin typeface="+mn-ea"/>
            </a:endParaRPr>
          </a:p>
          <a:p>
            <a:r>
              <a:rPr lang="ja-JP" altLang="en-US" b="1" dirty="0">
                <a:solidFill>
                  <a:srgbClr val="FF0000"/>
                </a:solidFill>
                <a:latin typeface="+mn-ea"/>
              </a:rPr>
              <a:t>（あらあら、まだまだ少ないですね）</a:t>
            </a:r>
            <a:endParaRPr lang="en-US" altLang="ja-JP" b="1" dirty="0">
              <a:solidFill>
                <a:srgbClr val="FF0000"/>
              </a:solidFill>
              <a:latin typeface="+mn-ea"/>
            </a:endParaRPr>
          </a:p>
          <a:p>
            <a:endParaRPr lang="en-US" altLang="ja-JP" dirty="0">
              <a:latin typeface="+mn-ea"/>
            </a:endParaRPr>
          </a:p>
          <a:p>
            <a:endParaRPr lang="en-US" altLang="ja-JP" dirty="0">
              <a:latin typeface="+mn-ea"/>
            </a:endParaRPr>
          </a:p>
          <a:p>
            <a:r>
              <a:rPr lang="ja-JP" altLang="en-US" dirty="0">
                <a:latin typeface="+mn-ea"/>
              </a:rPr>
              <a:t>では、</a:t>
            </a:r>
            <a:r>
              <a:rPr lang="ja-JP" altLang="en-US" b="1" dirty="0">
                <a:latin typeface="+mn-ea"/>
              </a:rPr>
              <a:t>「トイレの準備もしているよ」</a:t>
            </a:r>
            <a:r>
              <a:rPr lang="ja-JP" altLang="en-US" dirty="0">
                <a:latin typeface="+mn-ea"/>
              </a:rPr>
              <a:t>という人、手を挙げてください。</a:t>
            </a:r>
            <a:endParaRPr lang="en-US" altLang="ja-JP" dirty="0">
              <a:latin typeface="+mn-ea"/>
            </a:endParaRPr>
          </a:p>
          <a:p>
            <a:endParaRPr lang="en-US" altLang="ja-JP" dirty="0">
              <a:latin typeface="+mn-ea"/>
            </a:endParaRPr>
          </a:p>
          <a:p>
            <a:r>
              <a:rPr lang="ja-JP" altLang="en-US" dirty="0">
                <a:latin typeface="+mn-ea"/>
              </a:rPr>
              <a:t>はい、ありがとう。</a:t>
            </a:r>
            <a:endParaRPr lang="en-US" altLang="ja-JP" dirty="0">
              <a:latin typeface="+mn-ea"/>
            </a:endParaRPr>
          </a:p>
          <a:p>
            <a:endParaRPr lang="en-US" altLang="ja-JP" dirty="0">
              <a:latin typeface="+mn-ea"/>
            </a:endParaRPr>
          </a:p>
          <a:p>
            <a:r>
              <a:rPr lang="ja-JP" altLang="en-US" b="1" dirty="0">
                <a:solidFill>
                  <a:srgbClr val="FF0000"/>
                </a:solidFill>
                <a:latin typeface="+mn-ea"/>
              </a:rPr>
              <a:t>（＊＊＊感想を手を挙げた子供たちの人数に応じたアドリブで＊＊＊）</a:t>
            </a:r>
          </a:p>
        </p:txBody>
      </p:sp>
      <p:sp>
        <p:nvSpPr>
          <p:cNvPr id="4" name="スライド番号プレースホルダー 3"/>
          <p:cNvSpPr>
            <a:spLocks noGrp="1"/>
          </p:cNvSpPr>
          <p:nvPr>
            <p:ph type="sldNum" sz="quarter" idx="5"/>
          </p:nvPr>
        </p:nvSpPr>
        <p:spPr/>
        <p:txBody>
          <a:bodyPr/>
          <a:lstStyle/>
          <a:p>
            <a:fld id="{E695C2C2-02F3-4F2D-8336-B43B0888E203}" type="slidenum">
              <a:rPr kumimoji="1" lang="ja-JP" altLang="en-US" smtClean="0"/>
              <a:t>13</a:t>
            </a:fld>
            <a:endParaRPr kumimoji="1" lang="ja-JP" altLang="en-US"/>
          </a:p>
        </p:txBody>
      </p:sp>
    </p:spTree>
    <p:extLst>
      <p:ext uri="{BB962C8B-B14F-4D97-AF65-F5344CB8AC3E}">
        <p14:creationId xmlns:p14="http://schemas.microsoft.com/office/powerpoint/2010/main" val="2262915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97541" y="4777194"/>
            <a:ext cx="5877859" cy="3908614"/>
          </a:xfrm>
        </p:spPr>
        <p:txBody>
          <a:bodyPr/>
          <a:lstStyle/>
          <a:p>
            <a:r>
              <a:rPr lang="ja-JP" altLang="en-US" dirty="0">
                <a:latin typeface="+mn-ea"/>
              </a:rPr>
              <a:t>食事をしたり、水を飲んだりすれば、</a:t>
            </a:r>
            <a:r>
              <a:rPr lang="ja-JP" altLang="en-US" b="1" dirty="0">
                <a:latin typeface="+mn-ea"/>
              </a:rPr>
              <a:t>みんな必ずトイレに行く</a:t>
            </a:r>
            <a:r>
              <a:rPr lang="ja-JP" altLang="en-US" dirty="0">
                <a:latin typeface="+mn-ea"/>
              </a:rPr>
              <a:t>ことになります。</a:t>
            </a:r>
            <a:endParaRPr lang="en-US" altLang="ja-JP" dirty="0">
              <a:latin typeface="+mn-ea"/>
            </a:endParaRPr>
          </a:p>
          <a:p>
            <a:endParaRPr lang="en-US" altLang="ja-JP" dirty="0">
              <a:latin typeface="+mn-ea"/>
            </a:endParaRPr>
          </a:p>
          <a:p>
            <a:r>
              <a:rPr lang="ja-JP" altLang="en-US" dirty="0">
                <a:latin typeface="+mn-ea"/>
              </a:rPr>
              <a:t>ただ、先ほども見てもらったように、避難所のトイレはどうしても汚くなって</a:t>
            </a:r>
            <a:endParaRPr lang="en-US" altLang="ja-JP" dirty="0">
              <a:latin typeface="+mn-ea"/>
            </a:endParaRPr>
          </a:p>
          <a:p>
            <a:endParaRPr lang="en-US" altLang="ja-JP" dirty="0">
              <a:latin typeface="+mn-ea"/>
            </a:endParaRPr>
          </a:p>
          <a:p>
            <a:r>
              <a:rPr lang="ja-JP" altLang="en-US" dirty="0">
                <a:latin typeface="+mn-ea"/>
              </a:rPr>
              <a:t>しまう事もあります。</a:t>
            </a:r>
            <a:endParaRPr lang="en-US" altLang="ja-JP" dirty="0">
              <a:latin typeface="+mn-ea"/>
            </a:endParaRPr>
          </a:p>
          <a:p>
            <a:endParaRPr lang="en-US" altLang="ja-JP" dirty="0">
              <a:latin typeface="+mn-ea"/>
            </a:endParaRPr>
          </a:p>
          <a:p>
            <a:r>
              <a:rPr lang="ja-JP" altLang="en-US" dirty="0">
                <a:latin typeface="+mn-ea"/>
              </a:rPr>
              <a:t>そうすると多くの人はこう考えます。</a:t>
            </a:r>
            <a:endParaRPr lang="en-US" altLang="ja-JP" dirty="0">
              <a:latin typeface="+mn-ea"/>
            </a:endParaRPr>
          </a:p>
          <a:p>
            <a:endParaRPr lang="en-US" altLang="ja-JP" dirty="0">
              <a:latin typeface="+mn-ea"/>
            </a:endParaRPr>
          </a:p>
          <a:p>
            <a:r>
              <a:rPr lang="ja-JP" altLang="en-US" b="1" dirty="0">
                <a:latin typeface="+mn-ea"/>
              </a:rPr>
              <a:t>「なるべくトイレに行かなくても良いようにしよう」</a:t>
            </a:r>
            <a:r>
              <a:rPr lang="ja-JP" altLang="en-US" dirty="0">
                <a:latin typeface="+mn-ea"/>
              </a:rPr>
              <a:t>と。</a:t>
            </a:r>
            <a:endParaRPr lang="en-US" altLang="ja-JP" dirty="0">
              <a:latin typeface="+mn-ea"/>
            </a:endParaRPr>
          </a:p>
          <a:p>
            <a:endParaRPr lang="en-US" altLang="ja-JP" dirty="0">
              <a:latin typeface="+mn-ea"/>
            </a:endParaRPr>
          </a:p>
          <a:p>
            <a:endParaRPr lang="en-US" altLang="ja-JP" dirty="0">
              <a:latin typeface="+mn-ea"/>
            </a:endParaRPr>
          </a:p>
          <a:p>
            <a:r>
              <a:rPr lang="ja-JP" altLang="en-US" dirty="0">
                <a:latin typeface="+mn-ea"/>
              </a:rPr>
              <a:t>皆さんはなるべくトイレに行かなくても良いようにする方法が分かりますか？</a:t>
            </a:r>
            <a:endParaRPr lang="en-US" altLang="ja-JP" dirty="0">
              <a:latin typeface="+mn-ea"/>
            </a:endParaRPr>
          </a:p>
          <a:p>
            <a:endParaRPr lang="en-US" altLang="ja-JP" dirty="0">
              <a:latin typeface="+mn-ea"/>
            </a:endParaRPr>
          </a:p>
          <a:p>
            <a:r>
              <a:rPr lang="ja-JP" altLang="en-US" b="1" dirty="0">
                <a:solidFill>
                  <a:srgbClr val="FF0000"/>
                </a:solidFill>
                <a:latin typeface="+mn-ea"/>
              </a:rPr>
              <a:t>（子供たちをゆっくりと見渡す）</a:t>
            </a:r>
            <a:endParaRPr lang="en-US" altLang="ja-JP" b="1" dirty="0">
              <a:solidFill>
                <a:srgbClr val="FF0000"/>
              </a:solidFill>
              <a:latin typeface="+mn-ea"/>
            </a:endParaRPr>
          </a:p>
          <a:p>
            <a:endParaRPr lang="en-US" altLang="ja-JP" dirty="0">
              <a:latin typeface="+mn-ea"/>
            </a:endParaRPr>
          </a:p>
          <a:p>
            <a:r>
              <a:rPr lang="ja-JP" altLang="en-US" dirty="0">
                <a:latin typeface="+mn-ea"/>
              </a:rPr>
              <a:t>答えは、本当はお水を飲みたいのに水を飲むのを我慢する。</a:t>
            </a:r>
            <a:endParaRPr lang="en-US" altLang="ja-JP" dirty="0">
              <a:latin typeface="+mn-ea"/>
            </a:endParaRPr>
          </a:p>
          <a:p>
            <a:endParaRPr lang="en-US" altLang="ja-JP" dirty="0">
              <a:latin typeface="+mn-ea"/>
            </a:endParaRPr>
          </a:p>
          <a:p>
            <a:r>
              <a:rPr lang="ja-JP" altLang="en-US" dirty="0">
                <a:latin typeface="+mn-ea"/>
              </a:rPr>
              <a:t>または、おなかが減っているのに食事を減らしたりする、です。</a:t>
            </a:r>
            <a:endParaRPr lang="en-US" altLang="ja-JP" dirty="0">
              <a:latin typeface="+mn-ea"/>
            </a:endParaRPr>
          </a:p>
          <a:p>
            <a:endParaRPr lang="en-US" altLang="ja-JP" dirty="0">
              <a:latin typeface="+mn-ea"/>
            </a:endParaRPr>
          </a:p>
          <a:p>
            <a:r>
              <a:rPr lang="ja-JP" altLang="en-US" b="1" dirty="0">
                <a:latin typeface="+mn-ea"/>
              </a:rPr>
              <a:t>では、水を飲まなかったり、あまり食べなかったりを続けているとどうなるか</a:t>
            </a:r>
            <a:r>
              <a:rPr lang="en-US" altLang="ja-JP" b="1" dirty="0">
                <a:latin typeface="+mn-ea"/>
              </a:rPr>
              <a:t>…</a:t>
            </a:r>
            <a:r>
              <a:rPr lang="ja-JP" altLang="en-US" b="1" dirty="0">
                <a:latin typeface="+mn-ea"/>
              </a:rPr>
              <a:t>。</a:t>
            </a:r>
            <a:endParaRPr lang="en-US" altLang="ja-JP" b="1" dirty="0">
              <a:latin typeface="+mn-ea"/>
            </a:endParaRPr>
          </a:p>
          <a:p>
            <a:endParaRPr lang="en-US" altLang="ja-JP" sz="1100" dirty="0"/>
          </a:p>
        </p:txBody>
      </p:sp>
      <p:sp>
        <p:nvSpPr>
          <p:cNvPr id="4" name="スライド番号プレースホルダー 3"/>
          <p:cNvSpPr>
            <a:spLocks noGrp="1"/>
          </p:cNvSpPr>
          <p:nvPr>
            <p:ph type="sldNum" sz="quarter" idx="5"/>
          </p:nvPr>
        </p:nvSpPr>
        <p:spPr/>
        <p:txBody>
          <a:bodyPr/>
          <a:lstStyle/>
          <a:p>
            <a:fld id="{E695C2C2-02F3-4F2D-8336-B43B0888E203}" type="slidenum">
              <a:rPr kumimoji="1" lang="ja-JP" altLang="en-US" smtClean="0"/>
              <a:t>14</a:t>
            </a:fld>
            <a:endParaRPr kumimoji="1" lang="ja-JP" altLang="en-US"/>
          </a:p>
        </p:txBody>
      </p:sp>
    </p:spTree>
    <p:extLst>
      <p:ext uri="{BB962C8B-B14F-4D97-AF65-F5344CB8AC3E}">
        <p14:creationId xmlns:p14="http://schemas.microsoft.com/office/powerpoint/2010/main" val="1328360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9663"/>
            <a:ext cx="6040870" cy="3908614"/>
          </a:xfrm>
        </p:spPr>
        <p:txBody>
          <a:bodyPr/>
          <a:lstStyle/>
          <a:p>
            <a:r>
              <a:rPr lang="ja-JP" altLang="en-US" dirty="0">
                <a:latin typeface="+mn-ea"/>
              </a:rPr>
              <a:t>それは、こわい病気を引き起こす、命に関わる問題になる恐れがあるという事です。</a:t>
            </a:r>
            <a:endParaRPr lang="en-US" altLang="ja-JP" dirty="0">
              <a:latin typeface="+mn-ea"/>
            </a:endParaRPr>
          </a:p>
          <a:p>
            <a:endParaRPr lang="en-US" altLang="ja-JP" dirty="0">
              <a:latin typeface="+mn-ea"/>
            </a:endParaRPr>
          </a:p>
          <a:p>
            <a:r>
              <a:rPr lang="ja-JP" altLang="en-US" b="1" dirty="0">
                <a:solidFill>
                  <a:srgbClr val="FF0000"/>
                </a:solidFill>
                <a:latin typeface="+mn-ea"/>
              </a:rPr>
              <a:t>（ゆっくりと話します）</a:t>
            </a:r>
            <a:endParaRPr lang="en-US" altLang="ja-JP" b="1" dirty="0">
              <a:solidFill>
                <a:srgbClr val="FF0000"/>
              </a:solidFill>
              <a:latin typeface="+mn-ea"/>
            </a:endParaRPr>
          </a:p>
          <a:p>
            <a:endParaRPr lang="en-US" altLang="ja-JP" dirty="0">
              <a:latin typeface="+mn-ea"/>
            </a:endParaRPr>
          </a:p>
          <a:p>
            <a:endParaRPr lang="en-US" altLang="ja-JP" b="1" dirty="0">
              <a:solidFill>
                <a:srgbClr val="FF0000"/>
              </a:solidFill>
              <a:latin typeface="+mn-ea"/>
            </a:endParaRPr>
          </a:p>
          <a:p>
            <a:r>
              <a:rPr lang="ja-JP" altLang="en-US" b="1" dirty="0">
                <a:solidFill>
                  <a:srgbClr val="FF0000"/>
                </a:solidFill>
                <a:latin typeface="+mn-ea"/>
              </a:rPr>
              <a:t>こわい病気の例</a:t>
            </a:r>
            <a:endParaRPr lang="en-US" altLang="ja-JP" b="1" dirty="0">
              <a:solidFill>
                <a:srgbClr val="FF0000"/>
              </a:solidFill>
              <a:latin typeface="+mn-ea"/>
            </a:endParaRPr>
          </a:p>
          <a:p>
            <a:endParaRPr lang="en-US" altLang="ja-JP" b="1" dirty="0">
              <a:latin typeface="+mn-ea"/>
            </a:endParaRPr>
          </a:p>
          <a:p>
            <a:r>
              <a:rPr lang="ja-JP" altLang="en-US" b="1" dirty="0">
                <a:latin typeface="+mn-ea"/>
              </a:rPr>
              <a:t>便秘・脱水症状・熱中症・脳梗塞・心筋梗塞・その他　エコノミークラス症候群など</a:t>
            </a:r>
            <a:endParaRPr lang="ja-JP" altLang="en-US" sz="2000" b="1" dirty="0">
              <a:latin typeface="+mn-ea"/>
            </a:endParaRPr>
          </a:p>
        </p:txBody>
      </p:sp>
      <p:sp>
        <p:nvSpPr>
          <p:cNvPr id="4" name="スライド番号プレースホルダー 3"/>
          <p:cNvSpPr>
            <a:spLocks noGrp="1"/>
          </p:cNvSpPr>
          <p:nvPr>
            <p:ph type="sldNum" sz="quarter" idx="5"/>
          </p:nvPr>
        </p:nvSpPr>
        <p:spPr/>
        <p:txBody>
          <a:bodyPr/>
          <a:lstStyle/>
          <a:p>
            <a:fld id="{E695C2C2-02F3-4F2D-8336-B43B0888E203}" type="slidenum">
              <a:rPr kumimoji="1" lang="ja-JP" altLang="en-US" smtClean="0"/>
              <a:t>15</a:t>
            </a:fld>
            <a:endParaRPr kumimoji="1" lang="ja-JP" altLang="en-US"/>
          </a:p>
        </p:txBody>
      </p:sp>
    </p:spTree>
    <p:extLst>
      <p:ext uri="{BB962C8B-B14F-4D97-AF65-F5344CB8AC3E}">
        <p14:creationId xmlns:p14="http://schemas.microsoft.com/office/powerpoint/2010/main" val="1172814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31415" y="4925409"/>
            <a:ext cx="6043710" cy="4503175"/>
          </a:xfrm>
        </p:spPr>
        <p:txBody>
          <a:bodyPr/>
          <a:lstStyle/>
          <a:p>
            <a:r>
              <a:rPr lang="ja-JP" altLang="en-US" dirty="0">
                <a:latin typeface="+mn-ea"/>
              </a:rPr>
              <a:t>では、避難所に仮設トイレが届かない、または、幸いにもおうちが地震で壊れ</a:t>
            </a:r>
            <a:endParaRPr lang="en-US" altLang="ja-JP" dirty="0">
              <a:latin typeface="+mn-ea"/>
            </a:endParaRPr>
          </a:p>
          <a:p>
            <a:endParaRPr lang="en-US" altLang="ja-JP" dirty="0">
              <a:latin typeface="+mn-ea"/>
            </a:endParaRPr>
          </a:p>
          <a:p>
            <a:r>
              <a:rPr lang="ja-JP" altLang="en-US" dirty="0">
                <a:latin typeface="+mn-ea"/>
              </a:rPr>
              <a:t>なかったけれどもトイレは使えないような場合、そんな時に準備しておくと良い</a:t>
            </a:r>
            <a:endParaRPr lang="en-US" altLang="ja-JP" dirty="0">
              <a:latin typeface="+mn-ea"/>
            </a:endParaRPr>
          </a:p>
          <a:p>
            <a:endParaRPr lang="en-US" altLang="ja-JP" dirty="0">
              <a:latin typeface="+mn-ea"/>
            </a:endParaRPr>
          </a:p>
          <a:p>
            <a:r>
              <a:rPr lang="ja-JP" altLang="en-US" dirty="0">
                <a:latin typeface="+mn-ea"/>
              </a:rPr>
              <a:t>のが</a:t>
            </a:r>
            <a:r>
              <a:rPr lang="ja-JP" altLang="en-US" b="1" dirty="0">
                <a:latin typeface="+mn-ea"/>
              </a:rPr>
              <a:t>「簡易トイレ」</a:t>
            </a:r>
            <a:r>
              <a:rPr lang="ja-JP" altLang="en-US" dirty="0">
                <a:latin typeface="+mn-ea"/>
              </a:rPr>
              <a:t>です。</a:t>
            </a:r>
            <a:endParaRPr lang="en-US" altLang="ja-JP" dirty="0">
              <a:latin typeface="+mn-ea"/>
            </a:endParaRPr>
          </a:p>
          <a:p>
            <a:endParaRPr lang="en-US" altLang="ja-JP" dirty="0">
              <a:latin typeface="+mn-ea"/>
            </a:endParaRPr>
          </a:p>
          <a:p>
            <a:endParaRPr lang="en-US" altLang="ja-JP" dirty="0">
              <a:latin typeface="+mn-ea"/>
            </a:endParaRPr>
          </a:p>
          <a:p>
            <a:r>
              <a:rPr lang="ja-JP" altLang="en-US" dirty="0">
                <a:latin typeface="+mn-ea"/>
              </a:rPr>
              <a:t>先ほどお話した</a:t>
            </a:r>
            <a:r>
              <a:rPr lang="ja-JP" altLang="en-US" b="1" dirty="0">
                <a:latin typeface="+mn-ea"/>
              </a:rPr>
              <a:t>仮設トイレ</a:t>
            </a:r>
            <a:r>
              <a:rPr lang="ja-JP" altLang="en-US" dirty="0">
                <a:latin typeface="+mn-ea"/>
              </a:rPr>
              <a:t>は、避難所で使用するものですが、</a:t>
            </a:r>
            <a:r>
              <a:rPr lang="ja-JP" altLang="en-US" b="1" dirty="0">
                <a:latin typeface="+mn-ea"/>
              </a:rPr>
              <a:t>簡易トイレ</a:t>
            </a:r>
            <a:r>
              <a:rPr lang="ja-JP" altLang="en-US" dirty="0">
                <a:latin typeface="+mn-ea"/>
              </a:rPr>
              <a:t>は避難所</a:t>
            </a:r>
            <a:endParaRPr lang="en-US" altLang="ja-JP" dirty="0">
              <a:latin typeface="+mn-ea"/>
            </a:endParaRPr>
          </a:p>
          <a:p>
            <a:endParaRPr lang="en-US" altLang="ja-JP" dirty="0">
              <a:latin typeface="+mn-ea"/>
            </a:endParaRPr>
          </a:p>
          <a:p>
            <a:r>
              <a:rPr lang="ja-JP" altLang="en-US" dirty="0">
                <a:latin typeface="+mn-ea"/>
              </a:rPr>
              <a:t>でも自分のお家でも使えるトイレになります。</a:t>
            </a:r>
            <a:endParaRPr lang="en-US" altLang="ja-JP" dirty="0">
              <a:latin typeface="+mn-ea"/>
            </a:endParaRPr>
          </a:p>
          <a:p>
            <a:endParaRPr lang="en-US" altLang="ja-JP" dirty="0">
              <a:latin typeface="+mn-ea"/>
            </a:endParaRPr>
          </a:p>
          <a:p>
            <a:endParaRPr lang="en-US" altLang="ja-JP" dirty="0">
              <a:solidFill>
                <a:srgbClr val="FF0000"/>
              </a:solidFill>
              <a:latin typeface="+mn-ea"/>
            </a:endParaRPr>
          </a:p>
          <a:p>
            <a:r>
              <a:rPr lang="ja-JP" altLang="en-US" dirty="0">
                <a:latin typeface="+mn-ea"/>
              </a:rPr>
              <a:t>簡易トイレにも色々な種類がありますが、実際にお見せしますね。</a:t>
            </a:r>
            <a:endParaRPr lang="en-US" altLang="ja-JP" dirty="0">
              <a:latin typeface="+mn-ea"/>
            </a:endParaRPr>
          </a:p>
          <a:p>
            <a:endParaRPr lang="en-US" altLang="ja-JP" dirty="0">
              <a:latin typeface="+mn-ea"/>
            </a:endParaRPr>
          </a:p>
          <a:p>
            <a:endParaRPr lang="en-US" altLang="ja-JP" b="1" dirty="0">
              <a:latin typeface="+mn-ea"/>
            </a:endParaRPr>
          </a:p>
          <a:p>
            <a:endParaRPr lang="en-US" altLang="ja-JP" b="1" dirty="0">
              <a:latin typeface="+mn-ea"/>
            </a:endParaRPr>
          </a:p>
          <a:p>
            <a:r>
              <a:rPr lang="ja-JP" altLang="en-US" b="1" dirty="0">
                <a:solidFill>
                  <a:srgbClr val="FF0000"/>
                </a:solidFill>
                <a:latin typeface="+mn-ea"/>
              </a:rPr>
              <a:t>実際に市販の簡易トイレ（学校に備蓄しているトイレ）を見せる</a:t>
            </a:r>
            <a:endParaRPr lang="en-US" altLang="ja-JP" b="1" dirty="0">
              <a:solidFill>
                <a:srgbClr val="FF0000"/>
              </a:solidFill>
              <a:latin typeface="+mn-ea"/>
            </a:endParaRPr>
          </a:p>
          <a:p>
            <a:endParaRPr lang="en-US" altLang="ja-JP" b="1" dirty="0">
              <a:latin typeface="+mn-ea"/>
            </a:endParaRPr>
          </a:p>
          <a:p>
            <a:endParaRPr lang="en-US" altLang="ja-JP" dirty="0">
              <a:solidFill>
                <a:srgbClr val="FF0000"/>
              </a:solidFill>
              <a:latin typeface="+mn-ea"/>
            </a:endParaRPr>
          </a:p>
          <a:p>
            <a:r>
              <a:rPr lang="ja-JP" altLang="en-US" b="1" dirty="0">
                <a:solidFill>
                  <a:srgbClr val="FF0000"/>
                </a:solidFill>
                <a:latin typeface="+mn-ea"/>
              </a:rPr>
              <a:t>基本的に、このスライドの後に実際に体験してもらう時間を設ける</a:t>
            </a:r>
            <a:endParaRPr lang="en-US" altLang="ja-JP" b="1" dirty="0">
              <a:solidFill>
                <a:srgbClr val="FF0000"/>
              </a:solidFill>
              <a:latin typeface="+mn-ea"/>
            </a:endParaRPr>
          </a:p>
          <a:p>
            <a:endParaRPr lang="en-US" altLang="ja-JP" b="1" dirty="0">
              <a:solidFill>
                <a:srgbClr val="FF0000"/>
              </a:solidFill>
              <a:latin typeface="+mn-ea"/>
            </a:endParaRPr>
          </a:p>
          <a:p>
            <a:r>
              <a:rPr lang="ja-JP" altLang="en-US" b="1" dirty="0">
                <a:solidFill>
                  <a:srgbClr val="FF0000"/>
                </a:solidFill>
                <a:latin typeface="+mn-ea"/>
              </a:rPr>
              <a:t>グループに１つ簡易トイレを配り、組み立てから使用方法まで学ぶ</a:t>
            </a:r>
            <a:endParaRPr lang="en-US" altLang="ja-JP" b="1" dirty="0">
              <a:solidFill>
                <a:srgbClr val="FF0000"/>
              </a:solidFill>
              <a:latin typeface="+mn-ea"/>
            </a:endParaRPr>
          </a:p>
          <a:p>
            <a:endParaRPr lang="en-US" altLang="ja-JP" dirty="0">
              <a:solidFill>
                <a:srgbClr val="FF0000"/>
              </a:solidFill>
              <a:latin typeface="+mn-ea"/>
            </a:endParaRPr>
          </a:p>
          <a:p>
            <a:endParaRPr lang="ja-JP" altLang="en-US" sz="1900" dirty="0"/>
          </a:p>
        </p:txBody>
      </p:sp>
      <p:sp>
        <p:nvSpPr>
          <p:cNvPr id="4" name="スライド番号プレースホルダー 3"/>
          <p:cNvSpPr>
            <a:spLocks noGrp="1"/>
          </p:cNvSpPr>
          <p:nvPr>
            <p:ph type="sldNum" sz="quarter" idx="10"/>
          </p:nvPr>
        </p:nvSpPr>
        <p:spPr/>
        <p:txBody>
          <a:bodyPr/>
          <a:lstStyle/>
          <a:p>
            <a:fld id="{E695C2C2-02F3-4F2D-8336-B43B0888E203}" type="slidenum">
              <a:rPr kumimoji="1" lang="ja-JP" altLang="en-US" smtClean="0"/>
              <a:t>16</a:t>
            </a:fld>
            <a:endParaRPr kumimoji="1" lang="ja-JP" altLang="en-US"/>
          </a:p>
        </p:txBody>
      </p:sp>
    </p:spTree>
    <p:extLst>
      <p:ext uri="{BB962C8B-B14F-4D97-AF65-F5344CB8AC3E}">
        <p14:creationId xmlns:p14="http://schemas.microsoft.com/office/powerpoint/2010/main" val="2797596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rPr>
              <a:t>普段、トイレについて話すことは、何だか恥ずかしかったり、言いづらい</a:t>
            </a:r>
            <a:endParaRPr kumimoji="1" lang="en-US" altLang="ja-JP" dirty="0">
              <a:latin typeface="+mn-ea"/>
            </a:endParaRPr>
          </a:p>
          <a:p>
            <a:endParaRPr lang="en-US" altLang="ja-JP" dirty="0">
              <a:latin typeface="+mn-ea"/>
            </a:endParaRPr>
          </a:p>
          <a:p>
            <a:r>
              <a:rPr kumimoji="1" lang="ja-JP" altLang="en-US" dirty="0">
                <a:latin typeface="+mn-ea"/>
              </a:rPr>
              <a:t>こと・・・と思うかもしれませんが、人が健康的に過ごすためには食事を</a:t>
            </a:r>
            <a:endParaRPr kumimoji="1" lang="en-US" altLang="ja-JP" dirty="0">
              <a:latin typeface="+mn-ea"/>
            </a:endParaRPr>
          </a:p>
          <a:p>
            <a:endParaRPr lang="en-US" altLang="ja-JP" dirty="0">
              <a:latin typeface="+mn-ea"/>
            </a:endParaRPr>
          </a:p>
          <a:p>
            <a:r>
              <a:rPr kumimoji="1" lang="ja-JP" altLang="en-US" dirty="0">
                <a:latin typeface="+mn-ea"/>
              </a:rPr>
              <a:t>することと同じくらい大切なことです。</a:t>
            </a:r>
            <a:endParaRPr kumimoji="1" lang="en-US" altLang="ja-JP" dirty="0">
              <a:latin typeface="+mn-ea"/>
            </a:endParaRPr>
          </a:p>
          <a:p>
            <a:endParaRPr lang="en-US" altLang="ja-JP" dirty="0">
              <a:latin typeface="+mn-ea"/>
            </a:endParaRPr>
          </a:p>
          <a:p>
            <a:r>
              <a:rPr kumimoji="1" lang="ja-JP" altLang="en-US" dirty="0">
                <a:latin typeface="+mn-ea"/>
              </a:rPr>
              <a:t>ごはんを食べることを恥ずかしいと思う人はいないですよね？</a:t>
            </a:r>
            <a:endParaRPr kumimoji="1" lang="en-US" altLang="ja-JP" dirty="0">
              <a:latin typeface="+mn-ea"/>
            </a:endParaRPr>
          </a:p>
          <a:p>
            <a:endParaRPr lang="en-US" altLang="ja-JP" dirty="0">
              <a:latin typeface="+mn-ea"/>
            </a:endParaRPr>
          </a:p>
          <a:p>
            <a:r>
              <a:rPr kumimoji="1" lang="ja-JP" altLang="en-US" dirty="0">
                <a:latin typeface="+mn-ea"/>
              </a:rPr>
              <a:t>これからは</a:t>
            </a:r>
            <a:r>
              <a:rPr kumimoji="1" lang="ja-JP" altLang="en-US" b="1" dirty="0">
                <a:latin typeface="+mn-ea"/>
              </a:rPr>
              <a:t>「食べて　飲んで　しっかり出そう！」</a:t>
            </a:r>
            <a:r>
              <a:rPr kumimoji="1" lang="ja-JP" altLang="en-US" dirty="0">
                <a:latin typeface="+mn-ea"/>
              </a:rPr>
              <a:t>、トイレはとても大切な</a:t>
            </a:r>
            <a:endParaRPr kumimoji="1" lang="en-US" altLang="ja-JP" dirty="0">
              <a:latin typeface="+mn-ea"/>
            </a:endParaRPr>
          </a:p>
          <a:p>
            <a:endParaRPr lang="en-US" altLang="ja-JP" dirty="0">
              <a:latin typeface="+mn-ea"/>
            </a:endParaRPr>
          </a:p>
          <a:p>
            <a:r>
              <a:rPr kumimoji="1" lang="ja-JP" altLang="en-US" dirty="0">
                <a:latin typeface="+mn-ea"/>
              </a:rPr>
              <a:t>ものだと覚えておいてください。</a:t>
            </a:r>
            <a:endParaRPr kumimoji="1" lang="en-US" altLang="ja-JP" dirty="0">
              <a:latin typeface="+mn-ea"/>
            </a:endParaRPr>
          </a:p>
          <a:p>
            <a:endParaRPr lang="en-US" altLang="ja-JP" dirty="0">
              <a:latin typeface="+mn-ea"/>
            </a:endParaRPr>
          </a:p>
          <a:p>
            <a:r>
              <a:rPr kumimoji="1" lang="ja-JP" altLang="en-US" dirty="0">
                <a:latin typeface="+mn-ea"/>
              </a:rPr>
              <a:t>そして</a:t>
            </a:r>
            <a:r>
              <a:rPr kumimoji="1" lang="ja-JP" altLang="en-US" b="1" dirty="0">
                <a:latin typeface="+mn-ea"/>
              </a:rPr>
              <a:t>家族の皆さんにも今日お話をしたトイレの大切さをぜひ教えてあげて</a:t>
            </a:r>
            <a:endParaRPr kumimoji="1" lang="en-US" altLang="ja-JP" b="1" dirty="0">
              <a:latin typeface="+mn-ea"/>
            </a:endParaRPr>
          </a:p>
          <a:p>
            <a:endParaRPr lang="en-US" altLang="ja-JP" b="1" dirty="0">
              <a:latin typeface="+mn-ea"/>
            </a:endParaRPr>
          </a:p>
          <a:p>
            <a:r>
              <a:rPr kumimoji="1" lang="ja-JP" altLang="en-US" b="1" dirty="0">
                <a:latin typeface="+mn-ea"/>
              </a:rPr>
              <a:t>ください。</a:t>
            </a:r>
            <a:endParaRPr kumimoji="1" lang="en-US" altLang="ja-JP" b="1" dirty="0">
              <a:latin typeface="+mn-ea"/>
            </a:endParaRPr>
          </a:p>
          <a:p>
            <a:endParaRPr lang="en-US" altLang="ja-JP" dirty="0">
              <a:latin typeface="+mn-ea"/>
            </a:endParaRPr>
          </a:p>
          <a:p>
            <a:r>
              <a:rPr kumimoji="1" lang="ja-JP" altLang="en-US" dirty="0">
                <a:latin typeface="+mn-ea"/>
              </a:rPr>
              <a:t>これでトイレのお話を終わります。</a:t>
            </a:r>
            <a:endParaRPr kumimoji="1" lang="en-US" altLang="ja-JP"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FFB11A54-6708-4F31-B67F-9E6D7E9E0F85}" type="slidenum">
              <a:rPr kumimoji="1" lang="ja-JP" altLang="en-US" smtClean="0"/>
              <a:t>17</a:t>
            </a:fld>
            <a:endParaRPr kumimoji="1" lang="ja-JP" altLang="en-US"/>
          </a:p>
        </p:txBody>
      </p:sp>
    </p:spTree>
    <p:extLst>
      <p:ext uri="{BB962C8B-B14F-4D97-AF65-F5344CB8AC3E}">
        <p14:creationId xmlns:p14="http://schemas.microsoft.com/office/powerpoint/2010/main" val="1340971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では、これまでトイレの大切さについて勉強してきましたが、トイレと言えば</a:t>
            </a:r>
            <a:endParaRPr kumimoji="1" lang="en-US" altLang="ja-JP" dirty="0"/>
          </a:p>
          <a:p>
            <a:endParaRPr lang="en-US" altLang="ja-JP" dirty="0"/>
          </a:p>
          <a:p>
            <a:r>
              <a:rPr kumimoji="1" lang="ja-JP" altLang="en-US" dirty="0"/>
              <a:t>忘れてはいけないもの、何かわかりますか？</a:t>
            </a:r>
            <a:endParaRPr kumimoji="1" lang="en-US" altLang="ja-JP" dirty="0"/>
          </a:p>
          <a:p>
            <a:endParaRPr lang="en-US" altLang="ja-JP" dirty="0"/>
          </a:p>
          <a:p>
            <a:r>
              <a:rPr kumimoji="1" lang="ja-JP" altLang="en-US" dirty="0"/>
              <a:t>はい、それが</a:t>
            </a:r>
            <a:r>
              <a:rPr kumimoji="1" lang="ja-JP" altLang="en-US" b="1" dirty="0">
                <a:solidFill>
                  <a:srgbClr val="FF0000"/>
                </a:solidFill>
              </a:rPr>
              <a:t>「トイレットペーパー」</a:t>
            </a:r>
            <a:r>
              <a:rPr kumimoji="1" lang="ja-JP" altLang="en-US" dirty="0"/>
              <a:t>ですね。</a:t>
            </a:r>
            <a:endParaRPr kumimoji="1" lang="en-US" altLang="ja-JP" dirty="0"/>
          </a:p>
          <a:p>
            <a:endParaRPr lang="en-US" altLang="ja-JP" dirty="0"/>
          </a:p>
          <a:p>
            <a:r>
              <a:rPr kumimoji="1" lang="ja-JP" altLang="en-US" dirty="0"/>
              <a:t>最近はトイレから水が出て、おしりを洗う事も出来ますが、災害時には水や電気</a:t>
            </a:r>
            <a:endParaRPr kumimoji="1" lang="en-US" altLang="ja-JP" dirty="0"/>
          </a:p>
          <a:p>
            <a:endParaRPr lang="en-US" altLang="ja-JP" dirty="0"/>
          </a:p>
          <a:p>
            <a:r>
              <a:rPr kumimoji="1" lang="ja-JP" altLang="en-US" dirty="0"/>
              <a:t>が止まってしまいそれも出来ません。</a:t>
            </a:r>
            <a:endParaRPr kumimoji="1" lang="en-US" altLang="ja-JP" dirty="0"/>
          </a:p>
          <a:p>
            <a:endParaRPr lang="en-US" altLang="ja-JP" dirty="0"/>
          </a:p>
          <a:p>
            <a:r>
              <a:rPr kumimoji="1" lang="ja-JP" altLang="en-US" dirty="0"/>
              <a:t>そこでみんな紙を使っておしりをふくことになります。</a:t>
            </a:r>
            <a:endParaRPr kumimoji="1" lang="en-US" altLang="ja-JP" dirty="0"/>
          </a:p>
          <a:p>
            <a:endParaRPr lang="en-US" altLang="ja-JP" dirty="0"/>
          </a:p>
          <a:p>
            <a:r>
              <a:rPr kumimoji="1" lang="ja-JP" altLang="en-US" dirty="0"/>
              <a:t>では、ここで皆さんへの質問です。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FFB11A54-6708-4F31-B67F-9E6D7E9E0F85}" type="slidenum">
              <a:rPr kumimoji="1" lang="ja-JP" altLang="en-US" smtClean="0"/>
              <a:t>18</a:t>
            </a:fld>
            <a:endParaRPr kumimoji="1" lang="ja-JP" altLang="en-US"/>
          </a:p>
        </p:txBody>
      </p:sp>
    </p:spTree>
    <p:extLst>
      <p:ext uri="{BB962C8B-B14F-4D97-AF65-F5344CB8AC3E}">
        <p14:creationId xmlns:p14="http://schemas.microsoft.com/office/powerpoint/2010/main" val="2442976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77193"/>
            <a:ext cx="5438140" cy="4695159"/>
          </a:xfrm>
        </p:spPr>
        <p:txBody>
          <a:bodyPr/>
          <a:lstStyle/>
          <a:p>
            <a:r>
              <a:rPr kumimoji="1" lang="ja-JP" altLang="en-US" dirty="0"/>
              <a:t>今回の授業のために、皆さんには宿題をしてきてもらっていると思いますが</a:t>
            </a:r>
            <a:endParaRPr kumimoji="1" lang="en-US" altLang="ja-JP" dirty="0"/>
          </a:p>
          <a:p>
            <a:endParaRPr lang="en-US" altLang="ja-JP" dirty="0"/>
          </a:p>
          <a:p>
            <a:r>
              <a:rPr kumimoji="1" lang="ja-JP" altLang="en-US" dirty="0"/>
              <a:t>皆さん取り組んできましたか？</a:t>
            </a:r>
            <a:endParaRPr kumimoji="1" lang="en-US" altLang="ja-JP" dirty="0"/>
          </a:p>
          <a:p>
            <a:endParaRPr lang="en-US" altLang="ja-JP" dirty="0"/>
          </a:p>
          <a:p>
            <a:r>
              <a:rPr kumimoji="1" lang="ja-JP" altLang="en-US" b="1" dirty="0"/>
              <a:t>この宿題では、自分の使うトイレットペーパーの長さを調べてきてもらった</a:t>
            </a:r>
            <a:endParaRPr kumimoji="1" lang="en-US" altLang="ja-JP" b="1" dirty="0"/>
          </a:p>
          <a:p>
            <a:endParaRPr lang="en-US" altLang="ja-JP" b="1" dirty="0"/>
          </a:p>
          <a:p>
            <a:r>
              <a:rPr kumimoji="1" lang="ja-JP" altLang="en-US" b="1" dirty="0"/>
              <a:t>と思います。</a:t>
            </a:r>
            <a:endParaRPr kumimoji="1" lang="en-US" altLang="ja-JP" b="1" dirty="0"/>
          </a:p>
          <a:p>
            <a:endParaRPr lang="en-US" altLang="ja-JP" dirty="0"/>
          </a:p>
          <a:p>
            <a:r>
              <a:rPr kumimoji="1" lang="ja-JP" altLang="en-US" dirty="0"/>
              <a:t>では</a:t>
            </a:r>
            <a:r>
              <a:rPr kumimoji="1" lang="ja-JP" altLang="en-US" b="1" dirty="0"/>
              <a:t>、私たち大人が「うんち」をした後に使うトイレットペーパーの</a:t>
            </a:r>
            <a:endParaRPr kumimoji="1" lang="en-US" altLang="ja-JP" b="1" dirty="0"/>
          </a:p>
          <a:p>
            <a:endParaRPr lang="en-US" altLang="ja-JP" b="1" dirty="0"/>
          </a:p>
          <a:p>
            <a:r>
              <a:rPr kumimoji="1" lang="ja-JP" altLang="en-US" b="1" dirty="0"/>
              <a:t>平均的な長さはどのくらいでしょうか？</a:t>
            </a:r>
            <a:r>
              <a:rPr kumimoji="1" lang="ja-JP" altLang="en-US" b="1" dirty="0">
                <a:solidFill>
                  <a:srgbClr val="FF0000"/>
                </a:solidFill>
              </a:rPr>
              <a:t>（繰り返す）</a:t>
            </a:r>
            <a:endParaRPr kumimoji="1" lang="en-US" altLang="ja-JP" b="1" dirty="0">
              <a:solidFill>
                <a:srgbClr val="FF0000"/>
              </a:solidFill>
            </a:endParaRPr>
          </a:p>
          <a:p>
            <a:endParaRPr lang="en-US" altLang="ja-JP" dirty="0"/>
          </a:p>
          <a:p>
            <a:endParaRPr kumimoji="1" lang="en-US" altLang="ja-JP" dirty="0"/>
          </a:p>
          <a:p>
            <a:r>
              <a:rPr lang="ja-JP" altLang="en-US" dirty="0"/>
              <a:t>正解の発表の前に、</a:t>
            </a:r>
            <a:r>
              <a:rPr lang="ja-JP" altLang="en-US" b="1" dirty="0">
                <a:solidFill>
                  <a:srgbClr val="FF0000"/>
                </a:solidFill>
              </a:rPr>
              <a:t>今からグループごとに自分の使う長さをみんなに</a:t>
            </a:r>
            <a:endParaRPr lang="en-US" altLang="ja-JP" b="1" dirty="0">
              <a:solidFill>
                <a:srgbClr val="FF0000"/>
              </a:solidFill>
            </a:endParaRPr>
          </a:p>
          <a:p>
            <a:endParaRPr lang="en-US" altLang="ja-JP" b="1" dirty="0">
              <a:solidFill>
                <a:srgbClr val="FF0000"/>
              </a:solidFill>
            </a:endParaRPr>
          </a:p>
          <a:p>
            <a:r>
              <a:rPr lang="ja-JP" altLang="en-US" b="1" dirty="0">
                <a:solidFill>
                  <a:srgbClr val="FF0000"/>
                </a:solidFill>
              </a:rPr>
              <a:t>発表してください。</a:t>
            </a:r>
            <a:endParaRPr lang="en-US" altLang="ja-JP" b="1" dirty="0">
              <a:solidFill>
                <a:srgbClr val="FF0000"/>
              </a:solidFill>
            </a:endParaRPr>
          </a:p>
          <a:p>
            <a:endParaRPr lang="en-US" altLang="ja-JP" b="1" dirty="0"/>
          </a:p>
          <a:p>
            <a:r>
              <a:rPr lang="ja-JP" altLang="en-US" dirty="0"/>
              <a:t>制限時間は</a:t>
            </a:r>
            <a:r>
              <a:rPr lang="en-US" altLang="ja-JP" dirty="0"/>
              <a:t>1</a:t>
            </a:r>
            <a:r>
              <a:rPr lang="ja-JP" altLang="en-US" dirty="0"/>
              <a:t>分間です。</a:t>
            </a:r>
            <a:endParaRPr lang="en-US" altLang="ja-JP" dirty="0"/>
          </a:p>
          <a:p>
            <a:endParaRPr lang="en-US" altLang="ja-JP" dirty="0"/>
          </a:p>
          <a:p>
            <a:r>
              <a:rPr lang="ja-JP" altLang="en-US" dirty="0"/>
              <a:t>では、始めてください！　</a:t>
            </a:r>
            <a:r>
              <a:rPr lang="ja-JP" altLang="en-US" b="1" dirty="0">
                <a:solidFill>
                  <a:srgbClr val="FF0000"/>
                </a:solidFill>
              </a:rPr>
              <a:t>チン！</a:t>
            </a:r>
            <a:endParaRPr lang="en-US" altLang="ja-JP" b="1" dirty="0">
              <a:solidFill>
                <a:srgbClr val="FF0000"/>
              </a:solidFill>
            </a:endParaRPr>
          </a:p>
          <a:p>
            <a:endParaRPr lang="en-US" altLang="ja-JP" dirty="0"/>
          </a:p>
          <a:p>
            <a:r>
              <a:rPr lang="ja-JP" altLang="en-US" b="1" dirty="0">
                <a:solidFill>
                  <a:srgbClr val="FF0000"/>
                </a:solidFill>
              </a:rPr>
              <a:t>チン！</a:t>
            </a:r>
            <a:r>
              <a:rPr lang="ja-JP" altLang="en-US" dirty="0"/>
              <a:t>はい、時間となりました。</a:t>
            </a:r>
            <a:endParaRPr lang="en-US" altLang="ja-JP" dirty="0"/>
          </a:p>
          <a:p>
            <a:endParaRPr lang="en-US" altLang="ja-JP" dirty="0"/>
          </a:p>
          <a:p>
            <a:r>
              <a:rPr lang="ja-JP" altLang="en-US" dirty="0"/>
              <a:t>それではトイレットペーパーの平均的な長さを発表しますね。</a:t>
            </a:r>
          </a:p>
          <a:p>
            <a:endParaRPr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FFB11A54-6708-4F31-B67F-9E6D7E9E0F85}" type="slidenum">
              <a:rPr kumimoji="1" lang="ja-JP" altLang="en-US" smtClean="0"/>
              <a:t>19</a:t>
            </a:fld>
            <a:endParaRPr kumimoji="1" lang="ja-JP" altLang="en-US"/>
          </a:p>
        </p:txBody>
      </p:sp>
    </p:spTree>
    <p:extLst>
      <p:ext uri="{BB962C8B-B14F-4D97-AF65-F5344CB8AC3E}">
        <p14:creationId xmlns:p14="http://schemas.microsoft.com/office/powerpoint/2010/main" val="2564346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みなさん、おはようございます。（こんにちは）</a:t>
            </a:r>
            <a:endParaRPr kumimoji="1" lang="en-US" altLang="ja-JP" dirty="0"/>
          </a:p>
          <a:p>
            <a:endParaRPr lang="en-US" altLang="ja-JP" dirty="0"/>
          </a:p>
          <a:p>
            <a:r>
              <a:rPr kumimoji="1" lang="ja-JP" altLang="en-US" dirty="0"/>
              <a:t>今日、皆さんと一緒に勉強をします</a:t>
            </a:r>
            <a:r>
              <a:rPr kumimoji="1" lang="ja-JP" altLang="en-US" b="1" dirty="0"/>
              <a:t>「防災士」</a:t>
            </a:r>
            <a:r>
              <a:rPr kumimoji="1" lang="ja-JP" altLang="en-US" dirty="0"/>
              <a:t>の〇〇といいます。</a:t>
            </a:r>
            <a:endParaRPr kumimoji="1" lang="en-US" altLang="ja-JP" dirty="0"/>
          </a:p>
          <a:p>
            <a:endParaRPr lang="en-US" altLang="ja-JP" dirty="0"/>
          </a:p>
          <a:p>
            <a:r>
              <a:rPr kumimoji="1" lang="ja-JP" altLang="en-US" dirty="0"/>
              <a:t>そして今日は私の他にたくさんの防災士さんが参加してくれます。</a:t>
            </a:r>
            <a:endParaRPr kumimoji="1" lang="en-US" altLang="ja-JP" dirty="0"/>
          </a:p>
          <a:p>
            <a:endParaRPr lang="en-US" altLang="ja-JP" dirty="0"/>
          </a:p>
          <a:p>
            <a:r>
              <a:rPr kumimoji="1" lang="ja-JP" altLang="en-US" dirty="0"/>
              <a:t>ひとりひとりご挨拶していただきます。</a:t>
            </a:r>
            <a:endParaRPr kumimoji="1" lang="en-US" altLang="ja-JP" dirty="0"/>
          </a:p>
          <a:p>
            <a:endParaRPr lang="en-US" altLang="ja-JP" dirty="0"/>
          </a:p>
          <a:p>
            <a:r>
              <a:rPr kumimoji="1" lang="ja-JP" altLang="en-US" dirty="0"/>
              <a:t>ではこちらからどうぞ。</a:t>
            </a:r>
            <a:endParaRPr kumimoji="1" lang="en-US" altLang="ja-JP" dirty="0"/>
          </a:p>
          <a:p>
            <a:endParaRPr lang="en-US" altLang="ja-JP" dirty="0"/>
          </a:p>
          <a:p>
            <a:r>
              <a:rPr kumimoji="1" lang="ja-JP" altLang="en-US" b="1" dirty="0">
                <a:solidFill>
                  <a:srgbClr val="FF0000"/>
                </a:solidFill>
              </a:rPr>
              <a:t>各自、簡単な自己紹介をしましょう。地元防災士の方は、町会名を言うと</a:t>
            </a:r>
            <a:endParaRPr kumimoji="1" lang="en-US" altLang="ja-JP" b="1" dirty="0">
              <a:solidFill>
                <a:srgbClr val="FF0000"/>
              </a:solidFill>
            </a:endParaRPr>
          </a:p>
          <a:p>
            <a:endParaRPr lang="en-US" altLang="ja-JP" b="1" dirty="0">
              <a:solidFill>
                <a:srgbClr val="FF0000"/>
              </a:solidFill>
            </a:endParaRPr>
          </a:p>
          <a:p>
            <a:r>
              <a:rPr kumimoji="1" lang="ja-JP" altLang="en-US" b="1" dirty="0">
                <a:solidFill>
                  <a:srgbClr val="FF0000"/>
                </a:solidFill>
              </a:rPr>
              <a:t>子供たちも親近感を持ちます。</a:t>
            </a:r>
            <a:endParaRPr kumimoji="1" lang="en-US" altLang="ja-JP" b="1" dirty="0">
              <a:solidFill>
                <a:srgbClr val="FF0000"/>
              </a:solidFill>
            </a:endParaRPr>
          </a:p>
          <a:p>
            <a:endParaRPr lang="en-US" altLang="ja-JP" b="1" dirty="0">
              <a:solidFill>
                <a:srgbClr val="FF0000"/>
              </a:solidFill>
            </a:endParaRPr>
          </a:p>
          <a:p>
            <a:r>
              <a:rPr lang="ja-JP" altLang="en-US" dirty="0"/>
              <a:t>それでは今からみんなで勉強していきましょう。</a:t>
            </a:r>
            <a:endParaRPr lang="en-US" altLang="ja-JP" dirty="0"/>
          </a:p>
          <a:p>
            <a:r>
              <a:rPr kumimoji="1" lang="ja-JP" altLang="en-US" dirty="0"/>
              <a:t>宜しくお願いします。</a:t>
            </a:r>
            <a:endParaRPr kumimoji="1" lang="en-US" altLang="ja-JP" dirty="0"/>
          </a:p>
          <a:p>
            <a:endParaRPr lang="en-US" altLang="ja-JP" dirty="0"/>
          </a:p>
          <a:p>
            <a:endParaRPr kumimoji="1" lang="en-US" altLang="ja-JP" dirty="0"/>
          </a:p>
          <a:p>
            <a:r>
              <a:rPr lang="en-US" altLang="ja-JP" b="1" dirty="0">
                <a:solidFill>
                  <a:srgbClr val="FF0000"/>
                </a:solidFill>
              </a:rPr>
              <a:t>POINT!</a:t>
            </a:r>
          </a:p>
          <a:p>
            <a:r>
              <a:rPr lang="ja-JP" altLang="en-US" b="1" dirty="0">
                <a:solidFill>
                  <a:srgbClr val="FF0000"/>
                </a:solidFill>
              </a:rPr>
              <a:t>児童・生徒の顔を見渡しながらお話しましょう！</a:t>
            </a:r>
            <a:endParaRPr kumimoji="1" lang="en-US" altLang="ja-JP" b="1" dirty="0">
              <a:solidFill>
                <a:srgbClr val="FF0000"/>
              </a:solidFill>
            </a:endParaRPr>
          </a:p>
          <a:p>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FFB11A54-6708-4F31-B67F-9E6D7E9E0F85}" type="slidenum">
              <a:rPr kumimoji="1" lang="ja-JP" altLang="en-US" smtClean="0"/>
              <a:t>2</a:t>
            </a:fld>
            <a:endParaRPr kumimoji="1" lang="ja-JP" altLang="en-US"/>
          </a:p>
        </p:txBody>
      </p:sp>
    </p:spTree>
    <p:extLst>
      <p:ext uri="{BB962C8B-B14F-4D97-AF65-F5344CB8AC3E}">
        <p14:creationId xmlns:p14="http://schemas.microsoft.com/office/powerpoint/2010/main" val="1064828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828667"/>
            <a:ext cx="5953125" cy="4848944"/>
          </a:xfrm>
        </p:spPr>
        <p:txBody>
          <a:bodyPr/>
          <a:lstStyle/>
          <a:p>
            <a:r>
              <a:rPr lang="ja-JP" altLang="en-US" dirty="0"/>
              <a:t>（残念ながら、子供たちの正確なデータはないのですが）大人の人が「うんち」</a:t>
            </a:r>
            <a:endParaRPr lang="en-US" altLang="ja-JP" dirty="0"/>
          </a:p>
          <a:p>
            <a:endParaRPr kumimoji="1" lang="en-US" altLang="ja-JP" dirty="0"/>
          </a:p>
          <a:p>
            <a:r>
              <a:rPr lang="ja-JP" altLang="en-US" dirty="0"/>
              <a:t>をした後に使うトイレットペーパーの長さは、</a:t>
            </a:r>
            <a:r>
              <a:rPr lang="ja-JP" altLang="en-US" b="1" dirty="0"/>
              <a:t>男性が</a:t>
            </a:r>
            <a:r>
              <a:rPr lang="en-US" altLang="ja-JP" b="1" dirty="0"/>
              <a:t>3.15m</a:t>
            </a:r>
            <a:r>
              <a:rPr lang="ja-JP" altLang="en-US" dirty="0"/>
              <a:t>、</a:t>
            </a:r>
            <a:r>
              <a:rPr lang="ja-JP" altLang="en-US" b="1" dirty="0"/>
              <a:t>女性が</a:t>
            </a:r>
            <a:r>
              <a:rPr lang="en-US" altLang="ja-JP" b="1" dirty="0"/>
              <a:t>3.52</a:t>
            </a:r>
            <a:r>
              <a:rPr lang="ja-JP" altLang="en-US" b="1" dirty="0"/>
              <a:t>ｍ</a:t>
            </a:r>
            <a:endParaRPr lang="en-US" altLang="ja-JP" b="1" dirty="0"/>
          </a:p>
          <a:p>
            <a:endParaRPr kumimoji="1" lang="en-US" altLang="ja-JP" dirty="0"/>
          </a:p>
          <a:p>
            <a:r>
              <a:rPr lang="ja-JP" altLang="en-US" dirty="0"/>
              <a:t>という調査結果があります。実際に長さを見てみましょう。</a:t>
            </a:r>
            <a:r>
              <a:rPr lang="ja-JP" altLang="en-US" b="1" dirty="0">
                <a:solidFill>
                  <a:srgbClr val="FF0000"/>
                </a:solidFill>
              </a:rPr>
              <a:t>（実物を広げる）</a:t>
            </a:r>
            <a:endParaRPr lang="en-US" altLang="ja-JP" b="1" dirty="0">
              <a:solidFill>
                <a:srgbClr val="FF0000"/>
              </a:solidFill>
            </a:endParaRPr>
          </a:p>
          <a:p>
            <a:endParaRPr kumimoji="1" lang="en-US" altLang="ja-JP" dirty="0"/>
          </a:p>
          <a:p>
            <a:r>
              <a:rPr lang="ja-JP" altLang="en-US" dirty="0"/>
              <a:t>これが女性の平均的な長さ</a:t>
            </a:r>
            <a:r>
              <a:rPr lang="en-US" altLang="ja-JP" dirty="0"/>
              <a:t>3.52m</a:t>
            </a:r>
            <a:r>
              <a:rPr lang="ja-JP" altLang="en-US" dirty="0"/>
              <a:t>になります。</a:t>
            </a:r>
            <a:endParaRPr lang="en-US" altLang="ja-JP" dirty="0"/>
          </a:p>
          <a:p>
            <a:endParaRPr kumimoji="1" lang="en-US" altLang="ja-JP" dirty="0"/>
          </a:p>
          <a:p>
            <a:r>
              <a:rPr lang="ja-JP" altLang="en-US" dirty="0"/>
              <a:t>どうですか？長いと感じますか・それとも短いと感じますか？</a:t>
            </a:r>
            <a:endParaRPr lang="en-US" altLang="ja-JP" dirty="0"/>
          </a:p>
          <a:p>
            <a:endParaRPr kumimoji="1" lang="en-US" altLang="ja-JP" dirty="0"/>
          </a:p>
          <a:p>
            <a:r>
              <a:rPr lang="ja-JP" altLang="en-US" dirty="0"/>
              <a:t>もちろん、トイレットペーパーを使う量には個人差があります。この調査をした</a:t>
            </a:r>
            <a:endParaRPr lang="en-US" altLang="ja-JP" dirty="0"/>
          </a:p>
          <a:p>
            <a:endParaRPr kumimoji="1" lang="en-US" altLang="ja-JP" dirty="0"/>
          </a:p>
          <a:p>
            <a:r>
              <a:rPr lang="ja-JP" altLang="en-US" dirty="0"/>
              <a:t>日本トイレ協会によると一番長い人でこの長さ。</a:t>
            </a:r>
            <a:r>
              <a:rPr lang="ja-JP" altLang="en-US" b="1" dirty="0">
                <a:solidFill>
                  <a:srgbClr val="FF0000"/>
                </a:solidFill>
              </a:rPr>
              <a:t>（</a:t>
            </a:r>
            <a:r>
              <a:rPr lang="en-US" altLang="ja-JP" b="1" dirty="0">
                <a:solidFill>
                  <a:srgbClr val="FF0000"/>
                </a:solidFill>
              </a:rPr>
              <a:t>20</a:t>
            </a:r>
            <a:r>
              <a:rPr lang="ja-JP" altLang="en-US" b="1" dirty="0">
                <a:solidFill>
                  <a:srgbClr val="FF0000"/>
                </a:solidFill>
              </a:rPr>
              <a:t>ｍ　実際に広げる）</a:t>
            </a:r>
            <a:endParaRPr lang="en-US" altLang="ja-JP" b="1" dirty="0">
              <a:solidFill>
                <a:srgbClr val="FF0000"/>
              </a:solidFill>
            </a:endParaRPr>
          </a:p>
          <a:p>
            <a:endParaRPr kumimoji="1" lang="en-US" altLang="ja-JP" dirty="0"/>
          </a:p>
          <a:p>
            <a:r>
              <a:rPr lang="ja-JP" altLang="en-US" dirty="0"/>
              <a:t>一番短かった人でこの長さになります。</a:t>
            </a:r>
            <a:r>
              <a:rPr lang="ja-JP" altLang="en-US" b="1" dirty="0">
                <a:solidFill>
                  <a:srgbClr val="FF0000"/>
                </a:solidFill>
              </a:rPr>
              <a:t>（</a:t>
            </a:r>
            <a:r>
              <a:rPr lang="en-US" altLang="ja-JP" b="1" dirty="0">
                <a:solidFill>
                  <a:srgbClr val="FF0000"/>
                </a:solidFill>
              </a:rPr>
              <a:t>20cm</a:t>
            </a:r>
            <a:r>
              <a:rPr lang="ja-JP" altLang="en-US" b="1" dirty="0">
                <a:solidFill>
                  <a:srgbClr val="FF0000"/>
                </a:solidFill>
              </a:rPr>
              <a:t>　実際に広げる）</a:t>
            </a:r>
            <a:endParaRPr lang="en-US" altLang="ja-JP" b="1" dirty="0">
              <a:solidFill>
                <a:srgbClr val="FF0000"/>
              </a:solidFill>
            </a:endParaRPr>
          </a:p>
          <a:p>
            <a:endParaRPr kumimoji="1" lang="en-US" altLang="ja-JP" dirty="0"/>
          </a:p>
          <a:p>
            <a:endParaRPr lang="en-US" altLang="ja-JP" dirty="0"/>
          </a:p>
          <a:p>
            <a:r>
              <a:rPr lang="ja-JP" altLang="en-US" dirty="0"/>
              <a:t>◆調査概要 調査期間</a:t>
            </a:r>
            <a:r>
              <a:rPr lang="en-US" altLang="ja-JP" dirty="0"/>
              <a:t>︓2019 </a:t>
            </a:r>
            <a:r>
              <a:rPr lang="ja-JP" altLang="en-US" dirty="0"/>
              <a:t>年 </a:t>
            </a:r>
            <a:r>
              <a:rPr lang="en-US" altLang="ja-JP" dirty="0"/>
              <a:t>9 </a:t>
            </a:r>
            <a:r>
              <a:rPr lang="ja-JP" altLang="en-US" dirty="0"/>
              <a:t>月～</a:t>
            </a:r>
            <a:r>
              <a:rPr lang="en-US" altLang="ja-JP" dirty="0"/>
              <a:t>11 </a:t>
            </a:r>
            <a:r>
              <a:rPr lang="ja-JP" altLang="en-US" dirty="0"/>
              <a:t>月 調査対象</a:t>
            </a:r>
            <a:r>
              <a:rPr lang="en-US" altLang="ja-JP" dirty="0"/>
              <a:t>︓</a:t>
            </a:r>
            <a:r>
              <a:rPr lang="ja-JP" altLang="en-US" dirty="0"/>
              <a:t>男性 </a:t>
            </a:r>
            <a:r>
              <a:rPr lang="en-US" altLang="ja-JP" dirty="0"/>
              <a:t>106 </a:t>
            </a:r>
            <a:r>
              <a:rPr lang="ja-JP" altLang="en-US" dirty="0"/>
              <a:t>人（</a:t>
            </a:r>
            <a:r>
              <a:rPr lang="en-US" altLang="ja-JP" dirty="0"/>
              <a:t>20 </a:t>
            </a:r>
            <a:r>
              <a:rPr lang="ja-JP" altLang="en-US" dirty="0"/>
              <a:t>代～</a:t>
            </a:r>
            <a:r>
              <a:rPr lang="en-US" altLang="ja-JP" dirty="0"/>
              <a:t>70 </a:t>
            </a:r>
            <a:r>
              <a:rPr lang="ja-JP" altLang="en-US" dirty="0"/>
              <a:t>代）、女性 </a:t>
            </a:r>
            <a:r>
              <a:rPr lang="en-US" altLang="ja-JP" dirty="0"/>
              <a:t>34 </a:t>
            </a:r>
            <a:r>
              <a:rPr lang="ja-JP" altLang="en-US" dirty="0"/>
              <a:t>人（</a:t>
            </a:r>
            <a:r>
              <a:rPr lang="en-US" altLang="ja-JP" dirty="0"/>
              <a:t>10 </a:t>
            </a:r>
            <a:r>
              <a:rPr lang="ja-JP" altLang="en-US" dirty="0"/>
              <a:t>代～</a:t>
            </a:r>
            <a:r>
              <a:rPr lang="en-US" altLang="ja-JP" dirty="0"/>
              <a:t>50 </a:t>
            </a:r>
            <a:r>
              <a:rPr lang="ja-JP" altLang="en-US" dirty="0"/>
              <a:t>代） 調査方法</a:t>
            </a:r>
            <a:r>
              <a:rPr lang="en-US" altLang="ja-JP" dirty="0"/>
              <a:t>︓</a:t>
            </a:r>
            <a:r>
              <a:rPr lang="ja-JP" altLang="en-US" dirty="0"/>
              <a:t>実際に便器（または椅子）に座ってもらい、壁に取り付けられた（または 調査員がもった）トイレットペーパーを、普段のトイレで使用する量・回数、 実際に巻き取ってちぎってもらい、その長さを計測（図１）。 トイレットペーパーはシングルを使用。 温水洗浄便座がない条件として測定。</a:t>
            </a:r>
            <a:endParaRPr kumimoji="1" lang="ja-JP" altLang="en-US"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p:txBody>
      </p:sp>
      <p:sp>
        <p:nvSpPr>
          <p:cNvPr id="4" name="スライド番号プレースホルダー 3"/>
          <p:cNvSpPr>
            <a:spLocks noGrp="1"/>
          </p:cNvSpPr>
          <p:nvPr>
            <p:ph type="sldNum" sz="quarter" idx="5"/>
          </p:nvPr>
        </p:nvSpPr>
        <p:spPr/>
        <p:txBody>
          <a:bodyPr/>
          <a:lstStyle/>
          <a:p>
            <a:fld id="{FFB11A54-6708-4F31-B67F-9E6D7E9E0F85}" type="slidenum">
              <a:rPr kumimoji="1" lang="ja-JP" altLang="en-US" smtClean="0"/>
              <a:t>20</a:t>
            </a:fld>
            <a:endParaRPr kumimoji="1" lang="ja-JP" altLang="en-US"/>
          </a:p>
        </p:txBody>
      </p:sp>
    </p:spTree>
    <p:extLst>
      <p:ext uri="{BB962C8B-B14F-4D97-AF65-F5344CB8AC3E}">
        <p14:creationId xmlns:p14="http://schemas.microsoft.com/office/powerpoint/2010/main" val="4130830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7" y="4777194"/>
            <a:ext cx="5843695" cy="3908614"/>
          </a:xfrm>
        </p:spPr>
        <p:txBody>
          <a:bodyPr/>
          <a:lstStyle/>
          <a:p>
            <a:r>
              <a:rPr kumimoji="1" lang="ja-JP" altLang="en-US" dirty="0"/>
              <a:t>では、宿題でも調べてきてくれました</a:t>
            </a:r>
            <a:r>
              <a:rPr lang="ja-JP" altLang="en-US" dirty="0"/>
              <a:t>が、今から実際に自分の使う長さの</a:t>
            </a:r>
            <a:endParaRPr lang="en-US" altLang="ja-JP" dirty="0"/>
          </a:p>
          <a:p>
            <a:endParaRPr lang="en-US" altLang="ja-JP" dirty="0"/>
          </a:p>
          <a:p>
            <a:r>
              <a:rPr lang="ja-JP" altLang="en-US" dirty="0"/>
              <a:t>トイレットペーパーを巻き取ってみましょう！</a:t>
            </a:r>
            <a:endParaRPr lang="en-US" altLang="ja-JP" dirty="0"/>
          </a:p>
          <a:p>
            <a:endParaRPr kumimoji="1" lang="en-US" altLang="ja-JP" dirty="0"/>
          </a:p>
          <a:p>
            <a:r>
              <a:rPr lang="ja-JP" altLang="en-US" dirty="0"/>
              <a:t>５人ずつ巻き取ることが出来ますので、グループ毎に巻き取ってください。</a:t>
            </a:r>
            <a:endParaRPr lang="en-US" altLang="ja-JP" dirty="0"/>
          </a:p>
          <a:p>
            <a:endParaRPr kumimoji="1" lang="en-US" altLang="ja-JP" dirty="0"/>
          </a:p>
          <a:p>
            <a:r>
              <a:rPr lang="ja-JP" altLang="en-US" dirty="0"/>
              <a:t>では、スタートです！</a:t>
            </a:r>
            <a:endParaRPr lang="en-US" altLang="ja-JP" dirty="0"/>
          </a:p>
          <a:p>
            <a:endParaRPr kumimoji="1" lang="en-US" altLang="ja-JP" dirty="0"/>
          </a:p>
          <a:p>
            <a:endParaRPr lang="en-US" altLang="ja-JP" dirty="0"/>
          </a:p>
          <a:p>
            <a:r>
              <a:rPr kumimoji="1" lang="ja-JP" altLang="en-US" b="1" dirty="0">
                <a:solidFill>
                  <a:srgbClr val="FF0000"/>
                </a:solidFill>
              </a:rPr>
              <a:t>時間があればこの体験を行います。</a:t>
            </a:r>
            <a:endParaRPr kumimoji="1" lang="en-US" altLang="ja-JP" b="1" dirty="0">
              <a:solidFill>
                <a:srgbClr val="FF0000"/>
              </a:solidFill>
            </a:endParaRPr>
          </a:p>
          <a:p>
            <a:endParaRPr lang="en-US" altLang="ja-JP" b="1" dirty="0">
              <a:solidFill>
                <a:srgbClr val="FF0000"/>
              </a:solidFill>
            </a:endParaRPr>
          </a:p>
          <a:p>
            <a:r>
              <a:rPr lang="ja-JP" altLang="en-US" b="1" dirty="0">
                <a:solidFill>
                  <a:srgbClr val="FF0000"/>
                </a:solidFill>
              </a:rPr>
              <a:t>時間がなければ行いません。</a:t>
            </a:r>
            <a:endParaRPr kumimoji="1" lang="ja-JP" altLang="en-US" b="1" dirty="0">
              <a:solidFill>
                <a:srgbClr val="FF0000"/>
              </a:solidFill>
            </a:endParaRPr>
          </a:p>
        </p:txBody>
      </p:sp>
      <p:sp>
        <p:nvSpPr>
          <p:cNvPr id="4" name="スライド番号プレースホルダー 3"/>
          <p:cNvSpPr>
            <a:spLocks noGrp="1"/>
          </p:cNvSpPr>
          <p:nvPr>
            <p:ph type="sldNum" sz="quarter" idx="5"/>
          </p:nvPr>
        </p:nvSpPr>
        <p:spPr/>
        <p:txBody>
          <a:bodyPr/>
          <a:lstStyle/>
          <a:p>
            <a:fld id="{FFB11A54-6708-4F31-B67F-9E6D7E9E0F85}" type="slidenum">
              <a:rPr kumimoji="1" lang="ja-JP" altLang="en-US" smtClean="0"/>
              <a:t>21</a:t>
            </a:fld>
            <a:endParaRPr kumimoji="1" lang="ja-JP" altLang="en-US"/>
          </a:p>
        </p:txBody>
      </p:sp>
    </p:spTree>
    <p:extLst>
      <p:ext uri="{BB962C8B-B14F-4D97-AF65-F5344CB8AC3E}">
        <p14:creationId xmlns:p14="http://schemas.microsoft.com/office/powerpoint/2010/main" val="73554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77193"/>
            <a:ext cx="5438140" cy="4383431"/>
          </a:xfrm>
        </p:spPr>
        <p:txBody>
          <a:bodyPr/>
          <a:lstStyle/>
          <a:p>
            <a:r>
              <a:rPr kumimoji="1" lang="ja-JP" altLang="en-US" dirty="0"/>
              <a:t>災害時にも欠かせないこのトイレットペーパー。</a:t>
            </a:r>
            <a:endParaRPr kumimoji="1" lang="en-US" altLang="ja-JP" dirty="0"/>
          </a:p>
          <a:p>
            <a:endParaRPr lang="en-US" altLang="ja-JP" dirty="0"/>
          </a:p>
          <a:p>
            <a:r>
              <a:rPr kumimoji="1" lang="ja-JP" altLang="en-US" dirty="0"/>
              <a:t>自分たちの使うトイレットペーパーの量を知ることによって、</a:t>
            </a:r>
            <a:r>
              <a:rPr kumimoji="1" lang="ja-JP" altLang="en-US" b="1" dirty="0"/>
              <a:t>災害に備えて</a:t>
            </a:r>
            <a:endParaRPr kumimoji="1" lang="en-US" altLang="ja-JP" b="1" dirty="0"/>
          </a:p>
          <a:p>
            <a:endParaRPr lang="en-US" altLang="ja-JP" b="1" dirty="0"/>
          </a:p>
          <a:p>
            <a:r>
              <a:rPr kumimoji="1" lang="ja-JP" altLang="en-US" b="1" dirty="0"/>
              <a:t>どのくらい準備しておけばよいのかを知ることが出来ます</a:t>
            </a:r>
            <a:r>
              <a:rPr kumimoji="1" lang="ja-JP" altLang="en-US" dirty="0"/>
              <a:t>。</a:t>
            </a:r>
            <a:endParaRPr kumimoji="1" lang="en-US" altLang="ja-JP" dirty="0"/>
          </a:p>
          <a:p>
            <a:endParaRPr lang="en-US" altLang="ja-JP" dirty="0"/>
          </a:p>
          <a:p>
            <a:r>
              <a:rPr kumimoji="1" lang="ja-JP" altLang="en-US" dirty="0"/>
              <a:t>一般的に４人家族の場合、１か月あたり</a:t>
            </a:r>
            <a:r>
              <a:rPr kumimoji="1" lang="en-US" altLang="ja-JP" dirty="0"/>
              <a:t>16</a:t>
            </a:r>
            <a:r>
              <a:rPr lang="ja-JP" altLang="en-US" dirty="0"/>
              <a:t>個、必要だと言われています。</a:t>
            </a:r>
            <a:endParaRPr lang="en-US" altLang="ja-JP" dirty="0"/>
          </a:p>
          <a:p>
            <a:endParaRPr kumimoji="1" lang="en-US" altLang="ja-JP" dirty="0"/>
          </a:p>
          <a:p>
            <a:r>
              <a:rPr lang="ja-JP" altLang="en-US" b="1" dirty="0">
                <a:solidFill>
                  <a:srgbClr val="FF0000"/>
                </a:solidFill>
              </a:rPr>
              <a:t>（実際に１６個見せる）</a:t>
            </a:r>
            <a:endParaRPr lang="en-US" altLang="ja-JP" b="1" dirty="0">
              <a:solidFill>
                <a:srgbClr val="FF0000"/>
              </a:solidFill>
            </a:endParaRPr>
          </a:p>
          <a:p>
            <a:endParaRPr kumimoji="1" lang="en-US" altLang="ja-JP" dirty="0"/>
          </a:p>
          <a:p>
            <a:r>
              <a:rPr lang="ja-JP" altLang="en-US" dirty="0"/>
              <a:t>もちろんこれもそれぞれのおうちによって違います。１６個で十分足りる</a:t>
            </a:r>
            <a:endParaRPr lang="en-US" altLang="ja-JP" dirty="0"/>
          </a:p>
          <a:p>
            <a:endParaRPr kumimoji="1" lang="en-US" altLang="ja-JP" dirty="0"/>
          </a:p>
          <a:p>
            <a:r>
              <a:rPr lang="ja-JP" altLang="en-US" dirty="0"/>
              <a:t>おうちもあれば、１６個では全然足りないおうちもあるかも知れません。</a:t>
            </a:r>
            <a:endParaRPr lang="en-US" altLang="ja-JP" dirty="0"/>
          </a:p>
          <a:p>
            <a:endParaRPr kumimoji="1" lang="en-US" altLang="ja-JP" dirty="0"/>
          </a:p>
          <a:p>
            <a:r>
              <a:rPr lang="ja-JP" altLang="en-US" dirty="0"/>
              <a:t>これを正確に知る良い方法があります。</a:t>
            </a:r>
            <a:endParaRPr lang="en-US" altLang="ja-JP" dirty="0"/>
          </a:p>
          <a:p>
            <a:endParaRPr kumimoji="1" lang="en-US" altLang="ja-JP" dirty="0"/>
          </a:p>
          <a:p>
            <a:r>
              <a:rPr lang="ja-JP" altLang="en-US" dirty="0"/>
              <a:t>普段、どのくらいの量のトイレットペーパーを買っているのか、おうちの</a:t>
            </a:r>
            <a:endParaRPr lang="en-US" altLang="ja-JP" dirty="0"/>
          </a:p>
          <a:p>
            <a:endParaRPr kumimoji="1" lang="en-US" altLang="ja-JP" dirty="0"/>
          </a:p>
          <a:p>
            <a:r>
              <a:rPr lang="ja-JP" altLang="en-US" dirty="0"/>
              <a:t>人に聞く事です。いつも家族のために準備してくれているおうちの人なら</a:t>
            </a:r>
            <a:endParaRPr lang="en-US" altLang="ja-JP" dirty="0"/>
          </a:p>
          <a:p>
            <a:endParaRPr kumimoji="1" lang="en-US" altLang="ja-JP" dirty="0"/>
          </a:p>
          <a:p>
            <a:r>
              <a:rPr lang="ja-JP" altLang="en-US" dirty="0"/>
              <a:t>正確な数がわかると思います。</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FFB11A54-6708-4F31-B67F-9E6D7E9E0F85}" type="slidenum">
              <a:rPr kumimoji="1" lang="ja-JP" altLang="en-US" smtClean="0"/>
              <a:t>22</a:t>
            </a:fld>
            <a:endParaRPr kumimoji="1" lang="ja-JP" altLang="en-US"/>
          </a:p>
        </p:txBody>
      </p:sp>
    </p:spTree>
    <p:extLst>
      <p:ext uri="{BB962C8B-B14F-4D97-AF65-F5344CB8AC3E}">
        <p14:creationId xmlns:p14="http://schemas.microsoft.com/office/powerpoint/2010/main" val="836425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77194"/>
            <a:ext cx="5438140" cy="4757099"/>
          </a:xfrm>
        </p:spPr>
        <p:txBody>
          <a:bodyPr/>
          <a:lstStyle/>
          <a:p>
            <a:r>
              <a:rPr kumimoji="1" lang="ja-JP" altLang="en-US" dirty="0"/>
              <a:t>ただ、もしも災害が起きた時にたまたまトイレットペーパーがなかった</a:t>
            </a:r>
            <a:endParaRPr kumimoji="1" lang="en-US" altLang="ja-JP" dirty="0"/>
          </a:p>
          <a:p>
            <a:endParaRPr lang="en-US" altLang="ja-JP" dirty="0"/>
          </a:p>
          <a:p>
            <a:r>
              <a:rPr kumimoji="1" lang="ja-JP" altLang="en-US" dirty="0"/>
              <a:t>というようなときは、何がトイレットペーパーの代わりになるか？を</a:t>
            </a:r>
            <a:endParaRPr kumimoji="1" lang="en-US" altLang="ja-JP" dirty="0"/>
          </a:p>
          <a:p>
            <a:endParaRPr lang="en-US" altLang="ja-JP" dirty="0"/>
          </a:p>
          <a:p>
            <a:r>
              <a:rPr kumimoji="1" lang="ja-JP" altLang="en-US" dirty="0"/>
              <a:t>考えてください。</a:t>
            </a:r>
            <a:endParaRPr kumimoji="1" lang="en-US" altLang="ja-JP" dirty="0"/>
          </a:p>
          <a:p>
            <a:endParaRPr lang="en-US" altLang="ja-JP" dirty="0"/>
          </a:p>
          <a:p>
            <a:r>
              <a:rPr kumimoji="1" lang="ja-JP" altLang="en-US" b="1" dirty="0"/>
              <a:t>水に溶けないため、普段のトイレには使えないトイレットペーパーも、</a:t>
            </a:r>
            <a:endParaRPr kumimoji="1" lang="en-US" altLang="ja-JP" b="1" dirty="0"/>
          </a:p>
          <a:p>
            <a:endParaRPr lang="en-US" altLang="ja-JP" b="1" dirty="0"/>
          </a:p>
          <a:p>
            <a:r>
              <a:rPr kumimoji="1" lang="ja-JP" altLang="en-US" b="1" dirty="0"/>
              <a:t>水を流さない災害用のトイレを使う時には使うことが出来ます。</a:t>
            </a:r>
            <a:endParaRPr kumimoji="1" lang="en-US" altLang="ja-JP" b="1" dirty="0"/>
          </a:p>
          <a:p>
            <a:endParaRPr lang="en-US" altLang="ja-JP" dirty="0"/>
          </a:p>
          <a:p>
            <a:r>
              <a:rPr kumimoji="1" lang="ja-JP" altLang="en-US" dirty="0"/>
              <a:t>また、そのままだと硬い新聞紙も、しっかりと柔らかくすれば使えます。</a:t>
            </a:r>
            <a:endParaRPr kumimoji="1" lang="en-US" altLang="ja-JP" dirty="0"/>
          </a:p>
          <a:p>
            <a:endParaRPr lang="en-US" altLang="ja-JP" dirty="0"/>
          </a:p>
          <a:p>
            <a:r>
              <a:rPr lang="ja-JP" altLang="en-US" dirty="0"/>
              <a:t>（ちょっとおしりが黒くなるかもしれませんが）</a:t>
            </a:r>
            <a:endParaRPr lang="en-US" altLang="ja-JP" dirty="0"/>
          </a:p>
          <a:p>
            <a:endParaRPr lang="en-US" altLang="ja-JP" dirty="0"/>
          </a:p>
          <a:p>
            <a:r>
              <a:rPr kumimoji="1" lang="ja-JP" altLang="en-US" dirty="0"/>
              <a:t>先にお話をしたトイレ、そしてトイレットペーパーなど、普段あって当たり</a:t>
            </a:r>
            <a:endParaRPr kumimoji="1" lang="en-US" altLang="ja-JP" dirty="0"/>
          </a:p>
          <a:p>
            <a:endParaRPr lang="en-US" altLang="ja-JP" dirty="0"/>
          </a:p>
          <a:p>
            <a:r>
              <a:rPr kumimoji="1" lang="ja-JP" altLang="en-US" dirty="0"/>
              <a:t>前のものが災害で使えなくなったり、なくなったりしたらどうするかを考え</a:t>
            </a:r>
            <a:endParaRPr kumimoji="1" lang="en-US" altLang="ja-JP" dirty="0"/>
          </a:p>
          <a:p>
            <a:endParaRPr lang="en-US" altLang="ja-JP" dirty="0"/>
          </a:p>
          <a:p>
            <a:r>
              <a:rPr kumimoji="1" lang="ja-JP" altLang="en-US" dirty="0"/>
              <a:t>るのも防災の勉強のひとつです。普段からしっかりと考えながらトイレを</a:t>
            </a:r>
            <a:endParaRPr kumimoji="1" lang="en-US" altLang="ja-JP" dirty="0"/>
          </a:p>
          <a:p>
            <a:endParaRPr lang="en-US" altLang="ja-JP" dirty="0"/>
          </a:p>
          <a:p>
            <a:r>
              <a:rPr kumimoji="1" lang="ja-JP" altLang="en-US" dirty="0"/>
              <a:t>使ってくださいね。</a:t>
            </a:r>
            <a:endParaRPr kumimoji="1" lang="en-US" altLang="ja-JP" dirty="0"/>
          </a:p>
          <a:p>
            <a:endParaRPr lang="en-US" altLang="ja-JP" dirty="0"/>
          </a:p>
          <a:p>
            <a:r>
              <a:rPr kumimoji="1" lang="ja-JP" altLang="en-US" b="1" dirty="0"/>
              <a:t>では、以上で「トイレ」と「トイレットペーパー」のお話を終わりますが、</a:t>
            </a:r>
            <a:endParaRPr kumimoji="1" lang="en-US" altLang="ja-JP" b="1" dirty="0"/>
          </a:p>
          <a:p>
            <a:endParaRPr lang="en-US" altLang="ja-JP" b="1" dirty="0"/>
          </a:p>
          <a:p>
            <a:r>
              <a:rPr kumimoji="1" lang="ja-JP" altLang="en-US" b="1" dirty="0"/>
              <a:t>何か質問はありませんか？　</a:t>
            </a:r>
            <a:r>
              <a:rPr lang="ja-JP" altLang="en-US" b="1" dirty="0">
                <a:solidFill>
                  <a:srgbClr val="FF0000"/>
                </a:solidFill>
                <a:latin typeface="+mn-ea"/>
              </a:rPr>
              <a:t>子供たちに質問がないかを確認</a:t>
            </a:r>
            <a:endParaRPr kumimoji="1" lang="ja-JP" altLang="en-US" b="1" dirty="0">
              <a:solidFill>
                <a:srgbClr val="FF0000"/>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FFB11A54-6708-4F31-B67F-9E6D7E9E0F85}" type="slidenum">
              <a:rPr kumimoji="1" lang="ja-JP" altLang="en-US" smtClean="0"/>
              <a:t>23</a:t>
            </a:fld>
            <a:endParaRPr kumimoji="1" lang="ja-JP" altLang="en-US"/>
          </a:p>
        </p:txBody>
      </p:sp>
    </p:spTree>
    <p:extLst>
      <p:ext uri="{BB962C8B-B14F-4D97-AF65-F5344CB8AC3E}">
        <p14:creationId xmlns:p14="http://schemas.microsoft.com/office/powerpoint/2010/main" val="3670771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dirty="0">
                <a:ea typeface="メイリオ" panose="020B0604030504040204" pitchFamily="50" charset="-128"/>
              </a:rPr>
              <a:t>これでトイレとトイレットペーパーについての授業を終わります。</a:t>
            </a:r>
            <a:endParaRPr lang="en-US" altLang="ja-JP" dirty="0"/>
          </a:p>
          <a:p>
            <a:endParaRPr lang="en-US" altLang="ja-JP" dirty="0"/>
          </a:p>
          <a:p>
            <a:r>
              <a:rPr lang="ja-JP" altLang="en-US" dirty="0">
                <a:latin typeface="+mn-ea"/>
              </a:rPr>
              <a:t>ありがとうございました。</a:t>
            </a:r>
            <a:endParaRPr lang="en-US" altLang="ja-JP" dirty="0">
              <a:latin typeface="+mn-ea"/>
            </a:endParaRPr>
          </a:p>
          <a:p>
            <a:endParaRPr lang="en-US" altLang="ja-JP" dirty="0">
              <a:latin typeface="+mn-ea"/>
            </a:endParaRPr>
          </a:p>
          <a:p>
            <a:endParaRPr lang="en-US" altLang="ja-JP" b="1" dirty="0">
              <a:latin typeface="+mn-ea"/>
            </a:endParaRPr>
          </a:p>
        </p:txBody>
      </p:sp>
      <p:sp>
        <p:nvSpPr>
          <p:cNvPr id="4" name="スライド番号プレースホルダー 3"/>
          <p:cNvSpPr>
            <a:spLocks noGrp="1"/>
          </p:cNvSpPr>
          <p:nvPr>
            <p:ph type="sldNum" sz="quarter" idx="5"/>
          </p:nvPr>
        </p:nvSpPr>
        <p:spPr/>
        <p:txBody>
          <a:bodyPr/>
          <a:lstStyle/>
          <a:p>
            <a:fld id="{E695C2C2-02F3-4F2D-8336-B43B0888E203}" type="slidenum">
              <a:rPr kumimoji="1" lang="ja-JP" altLang="en-US" smtClean="0"/>
              <a:t>24</a:t>
            </a:fld>
            <a:endParaRPr kumimoji="1" lang="ja-JP" altLang="en-US"/>
          </a:p>
        </p:txBody>
      </p:sp>
    </p:spTree>
    <p:extLst>
      <p:ext uri="{BB962C8B-B14F-4D97-AF65-F5344CB8AC3E}">
        <p14:creationId xmlns:p14="http://schemas.microsoft.com/office/powerpoint/2010/main" val="1639673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防災士とはこのように書きます。</a:t>
            </a:r>
            <a:endParaRPr kumimoji="1" lang="en-US" altLang="ja-JP" dirty="0"/>
          </a:p>
          <a:p>
            <a:endParaRPr lang="en-US" altLang="ja-JP" dirty="0"/>
          </a:p>
          <a:p>
            <a:r>
              <a:rPr kumimoji="1" lang="ja-JP" altLang="en-US" dirty="0"/>
              <a:t>地震を始めとする災害をなくすことは残念ながらできませんが</a:t>
            </a:r>
            <a:endParaRPr kumimoji="1" lang="en-US" altLang="ja-JP" dirty="0"/>
          </a:p>
          <a:p>
            <a:endParaRPr lang="en-US" altLang="ja-JP" dirty="0"/>
          </a:p>
          <a:p>
            <a:r>
              <a:rPr kumimoji="1" lang="ja-JP" altLang="en-US" dirty="0"/>
              <a:t>災害が起こる前にどのような準備をしておくべきか？</a:t>
            </a:r>
            <a:endParaRPr kumimoji="1" lang="en-US" altLang="ja-JP" dirty="0"/>
          </a:p>
          <a:p>
            <a:endParaRPr lang="en-US" altLang="ja-JP" dirty="0"/>
          </a:p>
          <a:p>
            <a:r>
              <a:rPr kumimoji="1" lang="ja-JP" altLang="en-US" dirty="0"/>
              <a:t>そして災害が起きた時にどうすればよいのかを勉強しているのが</a:t>
            </a:r>
            <a:endParaRPr kumimoji="1" lang="en-US" altLang="ja-JP" dirty="0"/>
          </a:p>
          <a:p>
            <a:endParaRPr lang="en-US" altLang="ja-JP" dirty="0"/>
          </a:p>
          <a:p>
            <a:r>
              <a:rPr kumimoji="1" lang="ja-JP" altLang="en-US" dirty="0"/>
              <a:t>私たち防災士になります。</a:t>
            </a:r>
            <a:endParaRPr kumimoji="1" lang="en-US" altLang="ja-JP" dirty="0"/>
          </a:p>
          <a:p>
            <a:endParaRPr lang="en-US" altLang="ja-JP" b="1" dirty="0">
              <a:solidFill>
                <a:srgbClr val="FF0000"/>
              </a:solidFill>
            </a:endParaRPr>
          </a:p>
          <a:p>
            <a:r>
              <a:rPr lang="ja-JP" altLang="en-US" b="1" dirty="0"/>
              <a:t>防災士についてもっと詳しくお話したいところですが、それはまた</a:t>
            </a:r>
            <a:endParaRPr lang="en-US" altLang="ja-JP" b="1" dirty="0"/>
          </a:p>
          <a:p>
            <a:endParaRPr lang="en-US" altLang="ja-JP" b="1" dirty="0"/>
          </a:p>
          <a:p>
            <a:r>
              <a:rPr lang="ja-JP" altLang="en-US" b="1" dirty="0"/>
              <a:t>次の機会にさせてください。</a:t>
            </a:r>
            <a:endParaRPr kumimoji="1" lang="en-US" altLang="ja-JP" b="1" dirty="0"/>
          </a:p>
          <a:p>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3</a:t>
            </a:fld>
            <a:endParaRPr kumimoji="1" lang="ja-JP" altLang="en-US"/>
          </a:p>
        </p:txBody>
      </p:sp>
    </p:spTree>
    <p:extLst>
      <p:ext uri="{BB962C8B-B14F-4D97-AF65-F5344CB8AC3E}">
        <p14:creationId xmlns:p14="http://schemas.microsoft.com/office/powerpoint/2010/main" val="630375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77194"/>
            <a:ext cx="5953125" cy="3908614"/>
          </a:xfrm>
        </p:spPr>
        <p:txBody>
          <a:bodyPr/>
          <a:lstStyle/>
          <a:p>
            <a:r>
              <a:rPr lang="ja-JP" altLang="en-US" dirty="0"/>
              <a:t>それでは、これからは本日のテーマである</a:t>
            </a:r>
            <a:r>
              <a:rPr lang="ja-JP" altLang="en-US" b="1" dirty="0"/>
              <a:t>「トイレについて」</a:t>
            </a:r>
            <a:r>
              <a:rPr kumimoji="1" lang="ja-JP" altLang="en-US" dirty="0"/>
              <a:t>の授業となります。</a:t>
            </a:r>
            <a:endParaRPr kumimoji="1" lang="en-US" altLang="ja-JP" dirty="0"/>
          </a:p>
          <a:p>
            <a:endParaRPr lang="en-US" altLang="ja-JP" dirty="0"/>
          </a:p>
          <a:p>
            <a:r>
              <a:rPr lang="ja-JP" altLang="en-US" dirty="0"/>
              <a:t>トイレと言っても普段のトイレのお話ではなく、地震などの災害が起きた時</a:t>
            </a:r>
            <a:endParaRPr lang="en-US" altLang="ja-JP" dirty="0"/>
          </a:p>
          <a:p>
            <a:endParaRPr lang="en-US" altLang="ja-JP" dirty="0"/>
          </a:p>
          <a:p>
            <a:r>
              <a:rPr lang="ja-JP" altLang="en-US" dirty="0"/>
              <a:t>などトイレが使えなくなってしまった時のお話です。</a:t>
            </a:r>
            <a:endParaRPr lang="en-US" altLang="ja-JP" dirty="0"/>
          </a:p>
          <a:p>
            <a:endParaRPr lang="en-US" altLang="ja-JP" dirty="0"/>
          </a:p>
          <a:p>
            <a:endParaRPr lang="en-US" altLang="ja-JP" dirty="0"/>
          </a:p>
          <a:p>
            <a:endParaRPr lang="en-US" altLang="ja-JP" dirty="0"/>
          </a:p>
          <a:p>
            <a:r>
              <a:rPr lang="en-US" altLang="ja-JP" b="1" dirty="0">
                <a:solidFill>
                  <a:srgbClr val="FF0000"/>
                </a:solidFill>
              </a:rPr>
              <a:t>POINT!</a:t>
            </a:r>
          </a:p>
          <a:p>
            <a:r>
              <a:rPr lang="ja-JP" altLang="en-US" b="1" dirty="0">
                <a:solidFill>
                  <a:srgbClr val="FF0000"/>
                </a:solidFill>
              </a:rPr>
              <a:t>資料を読むことに集中せず（時々資料に目を落とす感じで）</a:t>
            </a:r>
            <a:endParaRPr lang="en-US" altLang="ja-JP" b="1" dirty="0">
              <a:solidFill>
                <a:srgbClr val="FF0000"/>
              </a:solidFill>
            </a:endParaRPr>
          </a:p>
          <a:p>
            <a:r>
              <a:rPr lang="ja-JP" altLang="en-US" b="1" dirty="0">
                <a:solidFill>
                  <a:srgbClr val="FF0000"/>
                </a:solidFill>
              </a:rPr>
              <a:t>可能な限り児童・生徒の顔や目を見ながらお話しましょう！</a:t>
            </a:r>
            <a:endParaRPr kumimoji="1" lang="en-US" altLang="ja-JP" b="1" dirty="0">
              <a:solidFill>
                <a:srgbClr val="FF0000"/>
              </a:solidFill>
            </a:endParaRPr>
          </a:p>
          <a:p>
            <a:endParaRPr lang="ja-JP" altLang="en-US" dirty="0"/>
          </a:p>
          <a:p>
            <a:endParaRPr kumimoji="1" lang="en-US" altLang="ja-JP" dirty="0"/>
          </a:p>
          <a:p>
            <a:endParaRPr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FFB11A54-6708-4F31-B67F-9E6D7E9E0F85}" type="slidenum">
              <a:rPr kumimoji="1" lang="ja-JP" altLang="en-US" smtClean="0"/>
              <a:t>4</a:t>
            </a:fld>
            <a:endParaRPr kumimoji="1" lang="ja-JP" altLang="en-US"/>
          </a:p>
        </p:txBody>
      </p:sp>
    </p:spTree>
    <p:extLst>
      <p:ext uri="{BB962C8B-B14F-4D97-AF65-F5344CB8AC3E}">
        <p14:creationId xmlns:p14="http://schemas.microsoft.com/office/powerpoint/2010/main" val="1236956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それではまずは、</a:t>
            </a:r>
            <a:endParaRPr lang="en-US" altLang="ja-JP" dirty="0"/>
          </a:p>
          <a:p>
            <a:endParaRPr lang="en-US" altLang="ja-JP" dirty="0"/>
          </a:p>
          <a:p>
            <a:r>
              <a:rPr lang="ja-JP" altLang="en-US" dirty="0"/>
              <a:t>「災害が起きてから何時間でトイレに行きたくなったか？」</a:t>
            </a:r>
            <a:endParaRPr lang="en-US" altLang="ja-JP" dirty="0"/>
          </a:p>
          <a:p>
            <a:endParaRPr kumimoji="1" lang="en-US" altLang="ja-JP" dirty="0"/>
          </a:p>
          <a:p>
            <a:r>
              <a:rPr lang="ja-JP" altLang="en-US" dirty="0"/>
              <a:t>というお話をします。</a:t>
            </a:r>
            <a:endParaRPr lang="en-US" altLang="ja-JP" dirty="0"/>
          </a:p>
          <a:p>
            <a:endParaRPr kumimoji="1" lang="en-US" altLang="ja-JP" dirty="0"/>
          </a:p>
          <a:p>
            <a:endParaRPr lang="en-US" altLang="ja-JP" dirty="0"/>
          </a:p>
          <a:p>
            <a:r>
              <a:rPr kumimoji="1" lang="ja-JP" altLang="en-US" dirty="0"/>
              <a:t>地震などの災害が起きてしまうと、みんなあわてたり、びっくりしてしまい</a:t>
            </a:r>
            <a:endParaRPr kumimoji="1" lang="en-US" altLang="ja-JP" dirty="0"/>
          </a:p>
          <a:p>
            <a:endParaRPr lang="en-US" altLang="ja-JP" dirty="0"/>
          </a:p>
          <a:p>
            <a:r>
              <a:rPr kumimoji="1" lang="ja-JP" altLang="en-US" dirty="0"/>
              <a:t>ますが、</a:t>
            </a:r>
            <a:r>
              <a:rPr kumimoji="1" lang="ja-JP" altLang="en-US" b="1" dirty="0"/>
              <a:t>いつかはトイレがしたくなりますよね？</a:t>
            </a:r>
            <a:endParaRPr kumimoji="1" lang="en-US" altLang="ja-JP" b="1" dirty="0"/>
          </a:p>
          <a:p>
            <a:endParaRPr lang="en-US" altLang="ja-JP" dirty="0"/>
          </a:p>
          <a:p>
            <a:r>
              <a:rPr kumimoji="1" lang="ja-JP" altLang="en-US" dirty="0"/>
              <a:t>では、地震にあった人が、地震が発生してからどのくらいの時間でトイレに</a:t>
            </a:r>
            <a:endParaRPr kumimoji="1" lang="en-US" altLang="ja-JP" dirty="0"/>
          </a:p>
          <a:p>
            <a:endParaRPr lang="en-US" altLang="ja-JP" dirty="0"/>
          </a:p>
          <a:p>
            <a:r>
              <a:rPr lang="ja-JP" altLang="en-US" dirty="0"/>
              <a:t>行きたくなったかというと・・・・。</a:t>
            </a:r>
            <a:endParaRPr lang="en-US" altLang="ja-JP" dirty="0"/>
          </a:p>
          <a:p>
            <a:endParaRPr kumimoji="1" lang="en-US" altLang="ja-JP" dirty="0"/>
          </a:p>
          <a:p>
            <a:endParaRPr lang="en-US" altLang="ja-JP" dirty="0"/>
          </a:p>
          <a:p>
            <a:r>
              <a:rPr lang="en-US" altLang="ja-JP" b="1" dirty="0">
                <a:solidFill>
                  <a:srgbClr val="FF0000"/>
                </a:solidFill>
              </a:rPr>
              <a:t>POINT!</a:t>
            </a:r>
          </a:p>
          <a:p>
            <a:r>
              <a:rPr lang="ja-JP" altLang="en-US" b="1" dirty="0">
                <a:solidFill>
                  <a:srgbClr val="FF0000"/>
                </a:solidFill>
              </a:rPr>
              <a:t>紙芝居をめくるようなイメージで次のページへ</a:t>
            </a:r>
            <a:endParaRPr kumimoji="1" lang="en-US" altLang="ja-JP" b="1" dirty="0">
              <a:solidFill>
                <a:srgbClr val="FF0000"/>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FFB11A54-6708-4F31-B67F-9E6D7E9E0F85}" type="slidenum">
              <a:rPr kumimoji="1" lang="ja-JP" altLang="en-US" smtClean="0"/>
              <a:t>5</a:t>
            </a:fld>
            <a:endParaRPr kumimoji="1" lang="ja-JP" altLang="en-US"/>
          </a:p>
        </p:txBody>
      </p:sp>
    </p:spTree>
    <p:extLst>
      <p:ext uri="{BB962C8B-B14F-4D97-AF65-F5344CB8AC3E}">
        <p14:creationId xmlns:p14="http://schemas.microsoft.com/office/powerpoint/2010/main" val="1121747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57200" y="4777194"/>
            <a:ext cx="5918200" cy="3908614"/>
          </a:xfrm>
        </p:spPr>
        <p:txBody>
          <a:bodyPr/>
          <a:lstStyle/>
          <a:p>
            <a:r>
              <a:rPr kumimoji="1" lang="ja-JP" altLang="en-US" dirty="0"/>
              <a:t>これは</a:t>
            </a:r>
            <a:r>
              <a:rPr kumimoji="1" lang="ja-JP" altLang="en-US" b="1" dirty="0"/>
              <a:t>○○年前</a:t>
            </a:r>
            <a:r>
              <a:rPr kumimoji="1" lang="ja-JP" altLang="en-US" dirty="0"/>
              <a:t>に起きた「東日本大震災」の時の話です。</a:t>
            </a:r>
            <a:r>
              <a:rPr kumimoji="1" lang="ja-JP" altLang="en-US" b="1" dirty="0">
                <a:solidFill>
                  <a:srgbClr val="FF0000"/>
                </a:solidFill>
              </a:rPr>
              <a:t>（</a:t>
            </a:r>
            <a:r>
              <a:rPr kumimoji="1" lang="en-US" altLang="ja-JP" b="1" dirty="0">
                <a:solidFill>
                  <a:srgbClr val="FF0000"/>
                </a:solidFill>
              </a:rPr>
              <a:t>2011</a:t>
            </a:r>
            <a:r>
              <a:rPr kumimoji="1" lang="ja-JP" altLang="en-US" b="1" dirty="0">
                <a:solidFill>
                  <a:srgbClr val="FF0000"/>
                </a:solidFill>
              </a:rPr>
              <a:t>年</a:t>
            </a:r>
            <a:r>
              <a:rPr kumimoji="1" lang="en-US" altLang="ja-JP" b="1" dirty="0">
                <a:solidFill>
                  <a:srgbClr val="FF0000"/>
                </a:solidFill>
              </a:rPr>
              <a:t>3</a:t>
            </a:r>
            <a:r>
              <a:rPr kumimoji="1" lang="ja-JP" altLang="en-US" b="1" dirty="0">
                <a:solidFill>
                  <a:srgbClr val="FF0000"/>
                </a:solidFill>
              </a:rPr>
              <a:t>月より計算）</a:t>
            </a:r>
            <a:endParaRPr kumimoji="1" lang="en-US" altLang="ja-JP" b="1" dirty="0">
              <a:solidFill>
                <a:srgbClr val="FF0000"/>
              </a:solidFill>
            </a:endParaRPr>
          </a:p>
          <a:p>
            <a:endParaRPr lang="en-US" altLang="ja-JP" b="1" dirty="0">
              <a:solidFill>
                <a:srgbClr val="FF0000"/>
              </a:solidFill>
            </a:endParaRPr>
          </a:p>
          <a:p>
            <a:endParaRPr kumimoji="1" lang="en-US" altLang="ja-JP" dirty="0"/>
          </a:p>
          <a:p>
            <a:r>
              <a:rPr kumimoji="1" lang="ja-JP" altLang="en-US" dirty="0"/>
              <a:t>３時間以内が</a:t>
            </a:r>
            <a:r>
              <a:rPr kumimoji="1" lang="en-US" altLang="ja-JP" dirty="0"/>
              <a:t>31</a:t>
            </a:r>
            <a:r>
              <a:rPr kumimoji="1" lang="ja-JP" altLang="en-US" dirty="0"/>
              <a:t>％、、４時間から６時間あとの人が</a:t>
            </a:r>
            <a:r>
              <a:rPr kumimoji="1" lang="en-US" altLang="ja-JP" dirty="0"/>
              <a:t>36</a:t>
            </a:r>
            <a:r>
              <a:rPr kumimoji="1" lang="ja-JP" altLang="en-US" dirty="0"/>
              <a:t>％と多くなっています。</a:t>
            </a:r>
            <a:endParaRPr kumimoji="1" lang="en-US" altLang="ja-JP" dirty="0"/>
          </a:p>
          <a:p>
            <a:endParaRPr lang="en-US" altLang="ja-JP" dirty="0"/>
          </a:p>
          <a:p>
            <a:r>
              <a:rPr kumimoji="1" lang="ja-JP" altLang="en-US" dirty="0"/>
              <a:t>合計で</a:t>
            </a:r>
            <a:r>
              <a:rPr kumimoji="1" lang="en-US" altLang="ja-JP" dirty="0"/>
              <a:t>67%</a:t>
            </a:r>
            <a:r>
              <a:rPr kumimoji="1" lang="ja-JP" altLang="en-US" dirty="0"/>
              <a:t>になります。　</a:t>
            </a:r>
            <a:endParaRPr kumimoji="1" lang="en-US" altLang="ja-JP" dirty="0"/>
          </a:p>
          <a:p>
            <a:endParaRPr lang="en-US" altLang="ja-JP" dirty="0"/>
          </a:p>
          <a:p>
            <a:r>
              <a:rPr kumimoji="1" lang="en-US" altLang="ja-JP" dirty="0"/>
              <a:t>10</a:t>
            </a:r>
            <a:r>
              <a:rPr kumimoji="1" lang="ja-JP" altLang="en-US" dirty="0"/>
              <a:t>人ひとがいたら、７人近くの人が</a:t>
            </a:r>
            <a:r>
              <a:rPr kumimoji="1" lang="ja-JP" altLang="en-US" sz="1600" b="1" dirty="0"/>
              <a:t>６時間以内に</a:t>
            </a:r>
            <a:r>
              <a:rPr kumimoji="1" lang="ja-JP" altLang="en-US" dirty="0"/>
              <a:t>トイレに行きたくなった</a:t>
            </a:r>
            <a:endParaRPr kumimoji="1" lang="en-US" altLang="ja-JP" dirty="0"/>
          </a:p>
          <a:p>
            <a:endParaRPr lang="en-US" altLang="ja-JP" dirty="0"/>
          </a:p>
          <a:p>
            <a:r>
              <a:rPr kumimoji="1" lang="ja-JP" altLang="en-US" dirty="0"/>
              <a:t>というアンケート結果があります。</a:t>
            </a:r>
            <a:endParaRPr kumimoji="1" lang="en-US" altLang="ja-JP" dirty="0"/>
          </a:p>
          <a:p>
            <a:endParaRPr lang="en-US" altLang="ja-JP" dirty="0"/>
          </a:p>
          <a:p>
            <a:endParaRPr kumimoji="1" lang="en-US" altLang="ja-JP" dirty="0"/>
          </a:p>
          <a:p>
            <a:r>
              <a:rPr kumimoji="1" lang="ja-JP" altLang="en-US" dirty="0"/>
              <a:t>この</a:t>
            </a:r>
            <a:r>
              <a:rPr kumimoji="1" lang="ja-JP" altLang="en-US" b="1" dirty="0">
                <a:solidFill>
                  <a:srgbClr val="FF0000"/>
                </a:solidFill>
              </a:rPr>
              <a:t>６時間以内</a:t>
            </a:r>
            <a:r>
              <a:rPr kumimoji="1" lang="ja-JP" altLang="en-US" dirty="0"/>
              <a:t>ということを覚えておいてください。</a:t>
            </a:r>
            <a:endParaRPr kumimoji="1" lang="en-US" altLang="ja-JP" dirty="0"/>
          </a:p>
          <a:p>
            <a:endParaRPr lang="en-US" altLang="ja-JP" dirty="0"/>
          </a:p>
          <a:p>
            <a:endParaRPr kumimoji="1" lang="en-US" altLang="ja-JP" dirty="0"/>
          </a:p>
          <a:p>
            <a:r>
              <a:rPr lang="en-US" altLang="ja-JP" b="1" dirty="0">
                <a:solidFill>
                  <a:srgbClr val="FF0000"/>
                </a:solidFill>
              </a:rPr>
              <a:t>POINT!</a:t>
            </a:r>
          </a:p>
          <a:p>
            <a:r>
              <a:rPr lang="ja-JP" altLang="en-US" b="1" dirty="0">
                <a:solidFill>
                  <a:srgbClr val="FF0000"/>
                </a:solidFill>
              </a:rPr>
              <a:t>６時間を強調しておいてください！</a:t>
            </a:r>
            <a:endParaRPr kumimoji="1" lang="en-US" altLang="ja-JP" b="1" dirty="0">
              <a:solidFill>
                <a:srgbClr val="FF0000"/>
              </a:solidFill>
            </a:endParaRPr>
          </a:p>
          <a:p>
            <a:endParaRPr kumimoji="1"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FFB11A54-6708-4F31-B67F-9E6D7E9E0F85}" type="slidenum">
              <a:rPr kumimoji="1" lang="ja-JP" altLang="en-US" smtClean="0"/>
              <a:t>6</a:t>
            </a:fld>
            <a:endParaRPr kumimoji="1" lang="ja-JP" altLang="en-US" dirty="0"/>
          </a:p>
        </p:txBody>
      </p:sp>
    </p:spTree>
    <p:extLst>
      <p:ext uri="{BB962C8B-B14F-4D97-AF65-F5344CB8AC3E}">
        <p14:creationId xmlns:p14="http://schemas.microsoft.com/office/powerpoint/2010/main" val="1512244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77194"/>
            <a:ext cx="5654530" cy="3908614"/>
          </a:xfrm>
        </p:spPr>
        <p:txBody>
          <a:bodyPr/>
          <a:lstStyle/>
          <a:p>
            <a:r>
              <a:rPr lang="ja-JP" altLang="en-US" dirty="0"/>
              <a:t>さて、トイレにも色々な種類がありますが、仮設トイレについてお話をします。</a:t>
            </a:r>
            <a:endParaRPr kumimoji="1" lang="en-US" altLang="ja-JP" dirty="0"/>
          </a:p>
          <a:p>
            <a:endParaRPr lang="en-US" altLang="ja-JP" dirty="0"/>
          </a:p>
          <a:p>
            <a:endParaRPr kumimoji="1" lang="en-US" altLang="ja-JP" dirty="0"/>
          </a:p>
          <a:p>
            <a:r>
              <a:rPr kumimoji="1" lang="ja-JP" altLang="en-US" sz="1400" b="1" dirty="0"/>
              <a:t>皆さんは「仮設トイレ」というトイレを知っていますか？</a:t>
            </a:r>
            <a:endParaRPr kumimoji="1" lang="en-US" altLang="ja-JP" sz="1400" b="1" dirty="0"/>
          </a:p>
          <a:p>
            <a:endParaRPr lang="en-US" altLang="ja-JP" sz="1400" b="1" dirty="0">
              <a:solidFill>
                <a:srgbClr val="FF0000"/>
              </a:solidFill>
            </a:endParaRPr>
          </a:p>
          <a:p>
            <a:r>
              <a:rPr kumimoji="1" lang="ja-JP" altLang="en-US" sz="1400" b="1" dirty="0">
                <a:solidFill>
                  <a:srgbClr val="FF0000"/>
                </a:solidFill>
              </a:rPr>
              <a:t>子供たちを見回しながらしばらく待ちます</a:t>
            </a:r>
            <a:endParaRPr kumimoji="1" lang="en-US" altLang="ja-JP" sz="1400" b="1" dirty="0">
              <a:solidFill>
                <a:srgbClr val="FF0000"/>
              </a:solidFill>
            </a:endParaRPr>
          </a:p>
          <a:p>
            <a:endParaRPr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FFB11A54-6708-4F31-B67F-9E6D7E9E0F85}" type="slidenum">
              <a:rPr kumimoji="1" lang="ja-JP" altLang="en-US" smtClean="0"/>
              <a:t>7</a:t>
            </a:fld>
            <a:endParaRPr kumimoji="1" lang="ja-JP" altLang="en-US"/>
          </a:p>
        </p:txBody>
      </p:sp>
    </p:spTree>
    <p:extLst>
      <p:ext uri="{BB962C8B-B14F-4D97-AF65-F5344CB8AC3E}">
        <p14:creationId xmlns:p14="http://schemas.microsoft.com/office/powerpoint/2010/main" val="227089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77194"/>
            <a:ext cx="5695632" cy="3908614"/>
          </a:xfrm>
        </p:spPr>
        <p:txBody>
          <a:bodyPr/>
          <a:lstStyle/>
          <a:p>
            <a:r>
              <a:rPr kumimoji="1" lang="ja-JP" altLang="en-US" b="1" dirty="0"/>
              <a:t>仮設トイレ</a:t>
            </a:r>
            <a:r>
              <a:rPr kumimoji="1" lang="ja-JP" altLang="en-US" dirty="0"/>
              <a:t>とは、これです。</a:t>
            </a:r>
            <a:endParaRPr kumimoji="1" lang="en-US" altLang="ja-JP" dirty="0"/>
          </a:p>
          <a:p>
            <a:endParaRPr lang="en-US" altLang="ja-JP" dirty="0"/>
          </a:p>
          <a:p>
            <a:r>
              <a:rPr kumimoji="1" lang="ja-JP" altLang="en-US" dirty="0"/>
              <a:t>工事現場や花火大会などのお祭り、かなざわマラソンなどの人の多く集まる</a:t>
            </a:r>
            <a:endParaRPr kumimoji="1" lang="en-US" altLang="ja-JP" dirty="0"/>
          </a:p>
          <a:p>
            <a:endParaRPr lang="en-US" altLang="ja-JP" dirty="0"/>
          </a:p>
          <a:p>
            <a:r>
              <a:rPr kumimoji="1" lang="ja-JP" altLang="en-US" dirty="0"/>
              <a:t>行事の時に目にする機会もありますが、災害でトイレが使えなくなった時に</a:t>
            </a:r>
            <a:endParaRPr kumimoji="1" lang="en-US" altLang="ja-JP" dirty="0"/>
          </a:p>
          <a:p>
            <a:endParaRPr lang="en-US" altLang="ja-JP" dirty="0"/>
          </a:p>
          <a:p>
            <a:r>
              <a:rPr kumimoji="1" lang="ja-JP" altLang="en-US" dirty="0"/>
              <a:t>も避難所などに運ばれてくる移動式のトイレのことです。</a:t>
            </a:r>
            <a:endParaRPr kumimoji="1" lang="en-US" altLang="ja-JP" dirty="0"/>
          </a:p>
          <a:p>
            <a:endParaRPr lang="en-US" altLang="ja-JP" dirty="0"/>
          </a:p>
          <a:p>
            <a:r>
              <a:rPr lang="ja-JP" altLang="en-US" b="1" dirty="0"/>
              <a:t>見たことあるという人</a:t>
            </a:r>
            <a:r>
              <a:rPr lang="ja-JP" altLang="en-US" dirty="0"/>
              <a:t>、</a:t>
            </a:r>
            <a:r>
              <a:rPr lang="ja-JP" altLang="en-US" b="1" dirty="0"/>
              <a:t>使ったことがあるよという人</a:t>
            </a:r>
            <a:r>
              <a:rPr lang="ja-JP" altLang="en-US" dirty="0"/>
              <a:t>は手を挙げて下さい。</a:t>
            </a:r>
            <a:endParaRPr lang="en-US" altLang="ja-JP" dirty="0"/>
          </a:p>
          <a:p>
            <a:endParaRPr lang="en-US" altLang="ja-JP" dirty="0"/>
          </a:p>
          <a:p>
            <a:endParaRPr kumimoji="1" lang="en-US" altLang="ja-JP" sz="1200" b="1" dirty="0">
              <a:solidFill>
                <a:srgbClr val="FF0000"/>
              </a:solidFill>
            </a:endParaRPr>
          </a:p>
          <a:p>
            <a:r>
              <a:rPr kumimoji="1" lang="ja-JP" altLang="en-US" sz="1200" b="1" dirty="0">
                <a:solidFill>
                  <a:srgbClr val="FF0000"/>
                </a:solidFill>
              </a:rPr>
              <a:t>子供たちを見回します</a:t>
            </a:r>
            <a:endParaRPr kumimoji="1" lang="en-US" altLang="ja-JP" sz="1200" b="1" dirty="0">
              <a:solidFill>
                <a:srgbClr val="FF0000"/>
              </a:solidFill>
            </a:endParaRPr>
          </a:p>
          <a:p>
            <a:endParaRPr lang="en-US" altLang="ja-JP" b="1" dirty="0">
              <a:solidFill>
                <a:srgbClr val="FF0000"/>
              </a:solidFill>
            </a:endParaRPr>
          </a:p>
          <a:p>
            <a:r>
              <a:rPr kumimoji="1" lang="ja-JP" altLang="en-US" sz="1200" b="1" dirty="0"/>
              <a:t>はい、ありがとう</a:t>
            </a:r>
            <a:endParaRPr kumimoji="1" lang="en-US" altLang="ja-JP" sz="1200" b="1" dirty="0"/>
          </a:p>
          <a:p>
            <a:endParaRPr lang="en-US" altLang="ja-JP" b="1" dirty="0">
              <a:solidFill>
                <a:srgbClr val="FF0000"/>
              </a:solidFill>
            </a:endParaRPr>
          </a:p>
          <a:p>
            <a:r>
              <a:rPr lang="ja-JP" altLang="en-US" b="1" dirty="0">
                <a:solidFill>
                  <a:srgbClr val="FF0000"/>
                </a:solidFill>
              </a:rPr>
              <a:t>一言足す</a:t>
            </a:r>
            <a:endParaRPr lang="en-US" altLang="ja-JP" b="1" dirty="0">
              <a:solidFill>
                <a:srgbClr val="FF0000"/>
              </a:solidFill>
            </a:endParaRPr>
          </a:p>
          <a:p>
            <a:r>
              <a:rPr lang="ja-JP" altLang="en-US" b="1" dirty="0">
                <a:solidFill>
                  <a:srgbClr val="FF0000"/>
                </a:solidFill>
              </a:rPr>
              <a:t>たくさんのひとが見た事があるようですね、など</a:t>
            </a:r>
            <a:endParaRPr kumimoji="1" lang="en-US" altLang="ja-JP" sz="1200" b="1" dirty="0">
              <a:solidFill>
                <a:srgbClr val="FF0000"/>
              </a:solidFill>
            </a:endParaRPr>
          </a:p>
          <a:p>
            <a:endParaRPr lang="en-US" altLang="ja-JP" dirty="0"/>
          </a:p>
          <a:p>
            <a:endParaRPr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FFB11A54-6708-4F31-B67F-9E6D7E9E0F85}" type="slidenum">
              <a:rPr kumimoji="1" lang="ja-JP" altLang="en-US" smtClean="0"/>
              <a:t>8</a:t>
            </a:fld>
            <a:endParaRPr kumimoji="1" lang="ja-JP" altLang="en-US"/>
          </a:p>
        </p:txBody>
      </p:sp>
    </p:spTree>
    <p:extLst>
      <p:ext uri="{BB962C8B-B14F-4D97-AF65-F5344CB8AC3E}">
        <p14:creationId xmlns:p14="http://schemas.microsoft.com/office/powerpoint/2010/main" val="2293498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81897" y="4777194"/>
            <a:ext cx="6131198" cy="4651390"/>
          </a:xfrm>
        </p:spPr>
        <p:txBody>
          <a:bodyPr/>
          <a:lstStyle/>
          <a:p>
            <a:r>
              <a:rPr kumimoji="1" lang="ja-JP" altLang="en-US" dirty="0"/>
              <a:t>では、次も皆さんへの質問です。この仮設トイレは災害発生後、何日で全ての避難所に</a:t>
            </a:r>
            <a:endParaRPr kumimoji="1" lang="en-US" altLang="ja-JP" dirty="0"/>
          </a:p>
          <a:p>
            <a:endParaRPr lang="en-US" altLang="ja-JP" dirty="0"/>
          </a:p>
          <a:p>
            <a:r>
              <a:rPr kumimoji="1" lang="ja-JP" altLang="en-US" dirty="0"/>
              <a:t>届くでしょうか？　</a:t>
            </a:r>
            <a:r>
              <a:rPr kumimoji="1" lang="ja-JP" altLang="en-US" b="1" dirty="0"/>
              <a:t>全ての避難所ですよ！</a:t>
            </a:r>
            <a:endParaRPr kumimoji="1" lang="en-US" altLang="ja-JP" b="1" dirty="0"/>
          </a:p>
          <a:p>
            <a:endParaRPr lang="en-US" altLang="ja-JP" dirty="0"/>
          </a:p>
          <a:p>
            <a:r>
              <a:rPr lang="ja-JP" altLang="en-US" dirty="0"/>
              <a:t>今から言う</a:t>
            </a:r>
            <a:r>
              <a:rPr lang="ja-JP" altLang="en-US" b="1" dirty="0"/>
              <a:t>３つの中から選んで</a:t>
            </a:r>
            <a:r>
              <a:rPr lang="ja-JP" altLang="en-US" dirty="0"/>
              <a:t>手を挙げてくださいね。</a:t>
            </a:r>
            <a:endParaRPr lang="en-US" altLang="ja-JP" dirty="0"/>
          </a:p>
          <a:p>
            <a:endParaRPr kumimoji="1" lang="en-US" altLang="ja-JP" dirty="0"/>
          </a:p>
          <a:p>
            <a:r>
              <a:rPr lang="ja-JP" altLang="en-US" dirty="0"/>
              <a:t>１番目</a:t>
            </a:r>
            <a:endParaRPr lang="en-US" altLang="ja-JP" dirty="0"/>
          </a:p>
          <a:p>
            <a:r>
              <a:rPr lang="ja-JP" altLang="en-US" dirty="0"/>
              <a:t>もう事前に準備がされているので、地震の起きた</a:t>
            </a:r>
            <a:r>
              <a:rPr lang="ja-JP" altLang="en-US" b="1" dirty="0"/>
              <a:t>次の日には</a:t>
            </a:r>
            <a:r>
              <a:rPr lang="ja-JP" altLang="en-US" dirty="0"/>
              <a:t>避難所に届くよ！</a:t>
            </a:r>
            <a:endParaRPr lang="en-US" altLang="ja-JP" dirty="0"/>
          </a:p>
          <a:p>
            <a:endParaRPr lang="en-US" altLang="ja-JP" dirty="0"/>
          </a:p>
          <a:p>
            <a:r>
              <a:rPr lang="ja-JP" altLang="en-US" dirty="0"/>
              <a:t>という人、手を挙げてください。（</a:t>
            </a:r>
            <a:r>
              <a:rPr lang="ja-JP" altLang="en-US" b="1" dirty="0"/>
              <a:t>はい、手を下ろしてください。）</a:t>
            </a:r>
            <a:endParaRPr lang="en-US" altLang="ja-JP" b="1" dirty="0"/>
          </a:p>
          <a:p>
            <a:endParaRPr kumimoji="1" lang="en-US" altLang="ja-JP" dirty="0"/>
          </a:p>
          <a:p>
            <a:r>
              <a:rPr lang="ja-JP" altLang="en-US" dirty="0"/>
              <a:t>２番目</a:t>
            </a:r>
            <a:endParaRPr lang="en-US" altLang="ja-JP" dirty="0"/>
          </a:p>
          <a:p>
            <a:r>
              <a:rPr kumimoji="1" lang="ja-JP" altLang="en-US" dirty="0"/>
              <a:t>さすがに次の日は早すぎるよ。地震が起きてから</a:t>
            </a:r>
            <a:r>
              <a:rPr kumimoji="1" lang="ja-JP" altLang="en-US" b="1" dirty="0"/>
              <a:t>１週間は</a:t>
            </a:r>
            <a:r>
              <a:rPr kumimoji="1" lang="ja-JP" altLang="en-US" dirty="0"/>
              <a:t>かかるでしょうという</a:t>
            </a:r>
            <a:endParaRPr kumimoji="1" lang="en-US" altLang="ja-JP" dirty="0"/>
          </a:p>
          <a:p>
            <a:endParaRPr lang="en-US" altLang="ja-JP" dirty="0"/>
          </a:p>
          <a:p>
            <a:r>
              <a:rPr lang="ja-JP" altLang="en-US" dirty="0"/>
              <a:t>人、手を挙げてください。　　　</a:t>
            </a:r>
            <a:r>
              <a:rPr lang="ja-JP" altLang="en-US" b="1" dirty="0"/>
              <a:t>（はい、手を下ろしてください。）</a:t>
            </a:r>
            <a:endParaRPr lang="en-US" altLang="ja-JP" b="1" dirty="0"/>
          </a:p>
          <a:p>
            <a:endParaRPr kumimoji="1" lang="en-US" altLang="ja-JP" dirty="0"/>
          </a:p>
          <a:p>
            <a:r>
              <a:rPr lang="ja-JP" altLang="en-US" dirty="0"/>
              <a:t>３番目</a:t>
            </a:r>
            <a:endParaRPr lang="en-US" altLang="ja-JP" dirty="0"/>
          </a:p>
          <a:p>
            <a:r>
              <a:rPr kumimoji="1" lang="ja-JP" altLang="en-US" dirty="0"/>
              <a:t>いやいや</a:t>
            </a:r>
            <a:r>
              <a:rPr kumimoji="1" lang="ja-JP" altLang="en-US" b="1" dirty="0"/>
              <a:t>もっともっと時間がかかる</a:t>
            </a:r>
            <a:r>
              <a:rPr kumimoji="1" lang="ja-JP" altLang="en-US" dirty="0"/>
              <a:t>はず、という人、手を挙げてください。</a:t>
            </a:r>
            <a:endParaRPr kumimoji="1" lang="en-US" altLang="ja-JP" dirty="0"/>
          </a:p>
          <a:p>
            <a:endParaRPr kumimoji="1" lang="en-US" altLang="ja-JP" dirty="0"/>
          </a:p>
          <a:p>
            <a:r>
              <a:rPr lang="ja-JP" altLang="en-US" dirty="0"/>
              <a:t>　　　　　　　　　　　　　　　</a:t>
            </a:r>
            <a:r>
              <a:rPr lang="ja-JP" altLang="en-US" b="1" dirty="0"/>
              <a:t>（はい、手を下ろしてください。）</a:t>
            </a:r>
            <a:endParaRPr lang="en-US" altLang="ja-JP" b="1" dirty="0"/>
          </a:p>
          <a:p>
            <a:endParaRPr lang="en-US" altLang="ja-JP" dirty="0"/>
          </a:p>
          <a:p>
            <a:r>
              <a:rPr lang="ja-JP" altLang="en-US" dirty="0"/>
              <a:t>では、正解は・・・・。</a:t>
            </a:r>
            <a:endParaRPr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FFB11A54-6708-4F31-B67F-9E6D7E9E0F85}" type="slidenum">
              <a:rPr kumimoji="1" lang="ja-JP" altLang="en-US" smtClean="0"/>
              <a:t>9</a:t>
            </a:fld>
            <a:endParaRPr kumimoji="1" lang="ja-JP" altLang="en-US"/>
          </a:p>
        </p:txBody>
      </p:sp>
    </p:spTree>
    <p:extLst>
      <p:ext uri="{BB962C8B-B14F-4D97-AF65-F5344CB8AC3E}">
        <p14:creationId xmlns:p14="http://schemas.microsoft.com/office/powerpoint/2010/main" val="1383508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AE6DD7-ACA6-41FF-926C-54F15FC8A38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28A6CC2-189D-4D8D-A442-CEC318CAE3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C6AAA15-364F-43B2-9574-DB6F8E78A6A8}"/>
              </a:ext>
            </a:extLst>
          </p:cNvPr>
          <p:cNvSpPr>
            <a:spLocks noGrp="1"/>
          </p:cNvSpPr>
          <p:nvPr>
            <p:ph type="dt" sz="half" idx="10"/>
          </p:nvPr>
        </p:nvSpPr>
        <p:spPr/>
        <p:txBody>
          <a:bodyPr/>
          <a:lstStyle/>
          <a:p>
            <a:fld id="{CF32251B-0184-484E-9E61-5E64CC2794BC}" type="datetimeFigureOut">
              <a:rPr kumimoji="1" lang="ja-JP" altLang="en-US" smtClean="0"/>
              <a:t>2023/2/15</a:t>
            </a:fld>
            <a:endParaRPr kumimoji="1" lang="ja-JP" altLang="en-US"/>
          </a:p>
        </p:txBody>
      </p:sp>
      <p:sp>
        <p:nvSpPr>
          <p:cNvPr id="5" name="フッター プレースホルダー 4">
            <a:extLst>
              <a:ext uri="{FF2B5EF4-FFF2-40B4-BE49-F238E27FC236}">
                <a16:creationId xmlns:a16="http://schemas.microsoft.com/office/drawing/2014/main" id="{770AFC94-7C13-4C6F-A8FB-0DE4D0FEEE5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BF85C36-C5D0-487C-9CC7-FCC15D40286D}"/>
              </a:ext>
            </a:extLst>
          </p:cNvPr>
          <p:cNvSpPr>
            <a:spLocks noGrp="1"/>
          </p:cNvSpPr>
          <p:nvPr>
            <p:ph type="sldNum" sz="quarter" idx="12"/>
          </p:nvPr>
        </p:nvSpPr>
        <p:spPr/>
        <p:txBody>
          <a:bodyPr/>
          <a:lstStyle/>
          <a:p>
            <a:fld id="{6E024F15-7FC0-43EF-9CEC-75934134FCF2}" type="slidenum">
              <a:rPr kumimoji="1" lang="ja-JP" altLang="en-US" smtClean="0"/>
              <a:t>‹#›</a:t>
            </a:fld>
            <a:endParaRPr kumimoji="1" lang="ja-JP" altLang="en-US"/>
          </a:p>
        </p:txBody>
      </p:sp>
    </p:spTree>
    <p:extLst>
      <p:ext uri="{BB962C8B-B14F-4D97-AF65-F5344CB8AC3E}">
        <p14:creationId xmlns:p14="http://schemas.microsoft.com/office/powerpoint/2010/main" val="836165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D19DAC-E938-4BDD-8AF0-3EBEC736C84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3C71571-DC5F-48EE-8FF5-4B4E61B2314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9BF2069-BFEB-4D8F-82E8-36E3FEBF1A84}"/>
              </a:ext>
            </a:extLst>
          </p:cNvPr>
          <p:cNvSpPr>
            <a:spLocks noGrp="1"/>
          </p:cNvSpPr>
          <p:nvPr>
            <p:ph type="dt" sz="half" idx="10"/>
          </p:nvPr>
        </p:nvSpPr>
        <p:spPr/>
        <p:txBody>
          <a:bodyPr/>
          <a:lstStyle/>
          <a:p>
            <a:fld id="{CF32251B-0184-484E-9E61-5E64CC2794BC}" type="datetimeFigureOut">
              <a:rPr kumimoji="1" lang="ja-JP" altLang="en-US" smtClean="0"/>
              <a:t>2023/2/15</a:t>
            </a:fld>
            <a:endParaRPr kumimoji="1" lang="ja-JP" altLang="en-US"/>
          </a:p>
        </p:txBody>
      </p:sp>
      <p:sp>
        <p:nvSpPr>
          <p:cNvPr id="5" name="フッター プレースホルダー 4">
            <a:extLst>
              <a:ext uri="{FF2B5EF4-FFF2-40B4-BE49-F238E27FC236}">
                <a16:creationId xmlns:a16="http://schemas.microsoft.com/office/drawing/2014/main" id="{108F03AD-34E2-43CC-BA2A-308254FAAD0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800C2FE-9A8E-42B4-8646-6F1B5248602C}"/>
              </a:ext>
            </a:extLst>
          </p:cNvPr>
          <p:cNvSpPr>
            <a:spLocks noGrp="1"/>
          </p:cNvSpPr>
          <p:nvPr>
            <p:ph type="sldNum" sz="quarter" idx="12"/>
          </p:nvPr>
        </p:nvSpPr>
        <p:spPr/>
        <p:txBody>
          <a:bodyPr/>
          <a:lstStyle/>
          <a:p>
            <a:fld id="{6E024F15-7FC0-43EF-9CEC-75934134FCF2}" type="slidenum">
              <a:rPr kumimoji="1" lang="ja-JP" altLang="en-US" smtClean="0"/>
              <a:t>‹#›</a:t>
            </a:fld>
            <a:endParaRPr kumimoji="1" lang="ja-JP" altLang="en-US"/>
          </a:p>
        </p:txBody>
      </p:sp>
    </p:spTree>
    <p:extLst>
      <p:ext uri="{BB962C8B-B14F-4D97-AF65-F5344CB8AC3E}">
        <p14:creationId xmlns:p14="http://schemas.microsoft.com/office/powerpoint/2010/main" val="2320119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E06C51C-6851-41FC-B83C-A4AB22EAAE7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94AC27F-2C4D-42A9-A6F8-9F9B97B38AB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1205792-84AF-4831-905B-0318677A992F}"/>
              </a:ext>
            </a:extLst>
          </p:cNvPr>
          <p:cNvSpPr>
            <a:spLocks noGrp="1"/>
          </p:cNvSpPr>
          <p:nvPr>
            <p:ph type="dt" sz="half" idx="10"/>
          </p:nvPr>
        </p:nvSpPr>
        <p:spPr/>
        <p:txBody>
          <a:bodyPr/>
          <a:lstStyle/>
          <a:p>
            <a:fld id="{CF32251B-0184-484E-9E61-5E64CC2794BC}" type="datetimeFigureOut">
              <a:rPr kumimoji="1" lang="ja-JP" altLang="en-US" smtClean="0"/>
              <a:t>2023/2/15</a:t>
            </a:fld>
            <a:endParaRPr kumimoji="1" lang="ja-JP" altLang="en-US"/>
          </a:p>
        </p:txBody>
      </p:sp>
      <p:sp>
        <p:nvSpPr>
          <p:cNvPr id="5" name="フッター プレースホルダー 4">
            <a:extLst>
              <a:ext uri="{FF2B5EF4-FFF2-40B4-BE49-F238E27FC236}">
                <a16:creationId xmlns:a16="http://schemas.microsoft.com/office/drawing/2014/main" id="{5282FCEE-3A46-4C0B-9AF9-EAC3002C261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73D9F1-71CE-4CB8-897A-DBAC10A7AE01}"/>
              </a:ext>
            </a:extLst>
          </p:cNvPr>
          <p:cNvSpPr>
            <a:spLocks noGrp="1"/>
          </p:cNvSpPr>
          <p:nvPr>
            <p:ph type="sldNum" sz="quarter" idx="12"/>
          </p:nvPr>
        </p:nvSpPr>
        <p:spPr/>
        <p:txBody>
          <a:bodyPr/>
          <a:lstStyle/>
          <a:p>
            <a:fld id="{6E024F15-7FC0-43EF-9CEC-75934134FCF2}" type="slidenum">
              <a:rPr kumimoji="1" lang="ja-JP" altLang="en-US" smtClean="0"/>
              <a:t>‹#›</a:t>
            </a:fld>
            <a:endParaRPr kumimoji="1" lang="ja-JP" altLang="en-US"/>
          </a:p>
        </p:txBody>
      </p:sp>
    </p:spTree>
    <p:extLst>
      <p:ext uri="{BB962C8B-B14F-4D97-AF65-F5344CB8AC3E}">
        <p14:creationId xmlns:p14="http://schemas.microsoft.com/office/powerpoint/2010/main" val="3606161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7CEDB3-FBF6-4BAD-BC1F-661B4482916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543C9C8-BAE2-4331-9C4C-9CAAD02718E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DBDE5D3-6EB6-48F4-BAE3-1FB62BEC8AE1}"/>
              </a:ext>
            </a:extLst>
          </p:cNvPr>
          <p:cNvSpPr>
            <a:spLocks noGrp="1"/>
          </p:cNvSpPr>
          <p:nvPr>
            <p:ph type="dt" sz="half" idx="10"/>
          </p:nvPr>
        </p:nvSpPr>
        <p:spPr/>
        <p:txBody>
          <a:bodyPr/>
          <a:lstStyle/>
          <a:p>
            <a:fld id="{CF32251B-0184-484E-9E61-5E64CC2794BC}" type="datetimeFigureOut">
              <a:rPr kumimoji="1" lang="ja-JP" altLang="en-US" smtClean="0"/>
              <a:t>2023/2/15</a:t>
            </a:fld>
            <a:endParaRPr kumimoji="1" lang="ja-JP" altLang="en-US"/>
          </a:p>
        </p:txBody>
      </p:sp>
      <p:sp>
        <p:nvSpPr>
          <p:cNvPr id="5" name="フッター プレースホルダー 4">
            <a:extLst>
              <a:ext uri="{FF2B5EF4-FFF2-40B4-BE49-F238E27FC236}">
                <a16:creationId xmlns:a16="http://schemas.microsoft.com/office/drawing/2014/main" id="{4DC90F91-F33D-4F25-B4EE-9AA7F87F797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12C07A7-4AFA-46AB-A40D-18EF44653D57}"/>
              </a:ext>
            </a:extLst>
          </p:cNvPr>
          <p:cNvSpPr>
            <a:spLocks noGrp="1"/>
          </p:cNvSpPr>
          <p:nvPr>
            <p:ph type="sldNum" sz="quarter" idx="12"/>
          </p:nvPr>
        </p:nvSpPr>
        <p:spPr/>
        <p:txBody>
          <a:bodyPr/>
          <a:lstStyle/>
          <a:p>
            <a:fld id="{6E024F15-7FC0-43EF-9CEC-75934134FCF2}" type="slidenum">
              <a:rPr kumimoji="1" lang="ja-JP" altLang="en-US" smtClean="0"/>
              <a:t>‹#›</a:t>
            </a:fld>
            <a:endParaRPr kumimoji="1" lang="ja-JP" altLang="en-US"/>
          </a:p>
        </p:txBody>
      </p:sp>
    </p:spTree>
    <p:extLst>
      <p:ext uri="{BB962C8B-B14F-4D97-AF65-F5344CB8AC3E}">
        <p14:creationId xmlns:p14="http://schemas.microsoft.com/office/powerpoint/2010/main" val="2199323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F4E2DD-A705-45DF-A53A-F432EE54625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AC4C02A-31E2-4E1D-8A17-7B9889F60B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DB9F97D-F9DC-4244-BA83-74DE06E62AD5}"/>
              </a:ext>
            </a:extLst>
          </p:cNvPr>
          <p:cNvSpPr>
            <a:spLocks noGrp="1"/>
          </p:cNvSpPr>
          <p:nvPr>
            <p:ph type="dt" sz="half" idx="10"/>
          </p:nvPr>
        </p:nvSpPr>
        <p:spPr/>
        <p:txBody>
          <a:bodyPr/>
          <a:lstStyle/>
          <a:p>
            <a:fld id="{CF32251B-0184-484E-9E61-5E64CC2794BC}" type="datetimeFigureOut">
              <a:rPr kumimoji="1" lang="ja-JP" altLang="en-US" smtClean="0"/>
              <a:t>2023/2/15</a:t>
            </a:fld>
            <a:endParaRPr kumimoji="1" lang="ja-JP" altLang="en-US"/>
          </a:p>
        </p:txBody>
      </p:sp>
      <p:sp>
        <p:nvSpPr>
          <p:cNvPr id="5" name="フッター プレースホルダー 4">
            <a:extLst>
              <a:ext uri="{FF2B5EF4-FFF2-40B4-BE49-F238E27FC236}">
                <a16:creationId xmlns:a16="http://schemas.microsoft.com/office/drawing/2014/main" id="{182872C1-E0EB-4394-8E38-0BD759A5772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B8E223E-643B-4941-8581-9BE22FE4DF35}"/>
              </a:ext>
            </a:extLst>
          </p:cNvPr>
          <p:cNvSpPr>
            <a:spLocks noGrp="1"/>
          </p:cNvSpPr>
          <p:nvPr>
            <p:ph type="sldNum" sz="quarter" idx="12"/>
          </p:nvPr>
        </p:nvSpPr>
        <p:spPr/>
        <p:txBody>
          <a:bodyPr/>
          <a:lstStyle/>
          <a:p>
            <a:fld id="{6E024F15-7FC0-43EF-9CEC-75934134FCF2}" type="slidenum">
              <a:rPr kumimoji="1" lang="ja-JP" altLang="en-US" smtClean="0"/>
              <a:t>‹#›</a:t>
            </a:fld>
            <a:endParaRPr kumimoji="1" lang="ja-JP" altLang="en-US"/>
          </a:p>
        </p:txBody>
      </p:sp>
    </p:spTree>
    <p:extLst>
      <p:ext uri="{BB962C8B-B14F-4D97-AF65-F5344CB8AC3E}">
        <p14:creationId xmlns:p14="http://schemas.microsoft.com/office/powerpoint/2010/main" val="1291987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43E2E5-0884-4CCC-99A7-0E3B3D91207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680E3BE-4541-4AFE-B2E0-E31DCEF1F88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B20EBDA-237C-409E-80F7-C51BED226C9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715DF41-C9E6-4D0C-8EBF-5B14649E5984}"/>
              </a:ext>
            </a:extLst>
          </p:cNvPr>
          <p:cNvSpPr>
            <a:spLocks noGrp="1"/>
          </p:cNvSpPr>
          <p:nvPr>
            <p:ph type="dt" sz="half" idx="10"/>
          </p:nvPr>
        </p:nvSpPr>
        <p:spPr/>
        <p:txBody>
          <a:bodyPr/>
          <a:lstStyle/>
          <a:p>
            <a:fld id="{CF32251B-0184-484E-9E61-5E64CC2794BC}" type="datetimeFigureOut">
              <a:rPr kumimoji="1" lang="ja-JP" altLang="en-US" smtClean="0"/>
              <a:t>2023/2/15</a:t>
            </a:fld>
            <a:endParaRPr kumimoji="1" lang="ja-JP" altLang="en-US"/>
          </a:p>
        </p:txBody>
      </p:sp>
      <p:sp>
        <p:nvSpPr>
          <p:cNvPr id="6" name="フッター プレースホルダー 5">
            <a:extLst>
              <a:ext uri="{FF2B5EF4-FFF2-40B4-BE49-F238E27FC236}">
                <a16:creationId xmlns:a16="http://schemas.microsoft.com/office/drawing/2014/main" id="{543D910F-1B32-40D8-B1F2-B4AA839B747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7016E49-2866-4DDD-B4D1-08B3D7ABABB6}"/>
              </a:ext>
            </a:extLst>
          </p:cNvPr>
          <p:cNvSpPr>
            <a:spLocks noGrp="1"/>
          </p:cNvSpPr>
          <p:nvPr>
            <p:ph type="sldNum" sz="quarter" idx="12"/>
          </p:nvPr>
        </p:nvSpPr>
        <p:spPr/>
        <p:txBody>
          <a:bodyPr/>
          <a:lstStyle/>
          <a:p>
            <a:fld id="{6E024F15-7FC0-43EF-9CEC-75934134FCF2}" type="slidenum">
              <a:rPr kumimoji="1" lang="ja-JP" altLang="en-US" smtClean="0"/>
              <a:t>‹#›</a:t>
            </a:fld>
            <a:endParaRPr kumimoji="1" lang="ja-JP" altLang="en-US"/>
          </a:p>
        </p:txBody>
      </p:sp>
    </p:spTree>
    <p:extLst>
      <p:ext uri="{BB962C8B-B14F-4D97-AF65-F5344CB8AC3E}">
        <p14:creationId xmlns:p14="http://schemas.microsoft.com/office/powerpoint/2010/main" val="1848240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C69A0A-06E0-4FDB-8F17-25BCF0C96EE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B6B286B-F9CB-4495-B51E-7FE9C88E30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0F8AA1C-2BC5-4F82-A4DC-8426A9EA1AA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709BBB1-D653-46E2-BB6A-4179DCB253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65CA0EC-56B0-475B-9AD6-86BEAC8FC85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C954831-8888-423E-B40E-AA918369C7BF}"/>
              </a:ext>
            </a:extLst>
          </p:cNvPr>
          <p:cNvSpPr>
            <a:spLocks noGrp="1"/>
          </p:cNvSpPr>
          <p:nvPr>
            <p:ph type="dt" sz="half" idx="10"/>
          </p:nvPr>
        </p:nvSpPr>
        <p:spPr/>
        <p:txBody>
          <a:bodyPr/>
          <a:lstStyle/>
          <a:p>
            <a:fld id="{CF32251B-0184-484E-9E61-5E64CC2794BC}" type="datetimeFigureOut">
              <a:rPr kumimoji="1" lang="ja-JP" altLang="en-US" smtClean="0"/>
              <a:t>2023/2/15</a:t>
            </a:fld>
            <a:endParaRPr kumimoji="1" lang="ja-JP" altLang="en-US"/>
          </a:p>
        </p:txBody>
      </p:sp>
      <p:sp>
        <p:nvSpPr>
          <p:cNvPr id="8" name="フッター プレースホルダー 7">
            <a:extLst>
              <a:ext uri="{FF2B5EF4-FFF2-40B4-BE49-F238E27FC236}">
                <a16:creationId xmlns:a16="http://schemas.microsoft.com/office/drawing/2014/main" id="{041092A8-084B-430B-89D5-8D7B040EE89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BF4070C-CD44-485E-903E-1B9DE372E1F3}"/>
              </a:ext>
            </a:extLst>
          </p:cNvPr>
          <p:cNvSpPr>
            <a:spLocks noGrp="1"/>
          </p:cNvSpPr>
          <p:nvPr>
            <p:ph type="sldNum" sz="quarter" idx="12"/>
          </p:nvPr>
        </p:nvSpPr>
        <p:spPr/>
        <p:txBody>
          <a:bodyPr/>
          <a:lstStyle/>
          <a:p>
            <a:fld id="{6E024F15-7FC0-43EF-9CEC-75934134FCF2}" type="slidenum">
              <a:rPr kumimoji="1" lang="ja-JP" altLang="en-US" smtClean="0"/>
              <a:t>‹#›</a:t>
            </a:fld>
            <a:endParaRPr kumimoji="1" lang="ja-JP" altLang="en-US"/>
          </a:p>
        </p:txBody>
      </p:sp>
    </p:spTree>
    <p:extLst>
      <p:ext uri="{BB962C8B-B14F-4D97-AF65-F5344CB8AC3E}">
        <p14:creationId xmlns:p14="http://schemas.microsoft.com/office/powerpoint/2010/main" val="2354277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935CBE-B97C-4E83-B93E-418B527CA27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92637A6-25AA-43CF-89A5-A632B5EFEFC0}"/>
              </a:ext>
            </a:extLst>
          </p:cNvPr>
          <p:cNvSpPr>
            <a:spLocks noGrp="1"/>
          </p:cNvSpPr>
          <p:nvPr>
            <p:ph type="dt" sz="half" idx="10"/>
          </p:nvPr>
        </p:nvSpPr>
        <p:spPr/>
        <p:txBody>
          <a:bodyPr/>
          <a:lstStyle/>
          <a:p>
            <a:fld id="{CF32251B-0184-484E-9E61-5E64CC2794BC}" type="datetimeFigureOut">
              <a:rPr kumimoji="1" lang="ja-JP" altLang="en-US" smtClean="0"/>
              <a:t>2023/2/15</a:t>
            </a:fld>
            <a:endParaRPr kumimoji="1" lang="ja-JP" altLang="en-US"/>
          </a:p>
        </p:txBody>
      </p:sp>
      <p:sp>
        <p:nvSpPr>
          <p:cNvPr id="4" name="フッター プレースホルダー 3">
            <a:extLst>
              <a:ext uri="{FF2B5EF4-FFF2-40B4-BE49-F238E27FC236}">
                <a16:creationId xmlns:a16="http://schemas.microsoft.com/office/drawing/2014/main" id="{3499836D-5241-4798-A10B-4F5AAF1AB9E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1740B4A-6B6B-462C-AABE-A88AEBF03145}"/>
              </a:ext>
            </a:extLst>
          </p:cNvPr>
          <p:cNvSpPr>
            <a:spLocks noGrp="1"/>
          </p:cNvSpPr>
          <p:nvPr>
            <p:ph type="sldNum" sz="quarter" idx="12"/>
          </p:nvPr>
        </p:nvSpPr>
        <p:spPr/>
        <p:txBody>
          <a:bodyPr/>
          <a:lstStyle/>
          <a:p>
            <a:fld id="{6E024F15-7FC0-43EF-9CEC-75934134FCF2}" type="slidenum">
              <a:rPr kumimoji="1" lang="ja-JP" altLang="en-US" smtClean="0"/>
              <a:t>‹#›</a:t>
            </a:fld>
            <a:endParaRPr kumimoji="1" lang="ja-JP" altLang="en-US"/>
          </a:p>
        </p:txBody>
      </p:sp>
    </p:spTree>
    <p:extLst>
      <p:ext uri="{BB962C8B-B14F-4D97-AF65-F5344CB8AC3E}">
        <p14:creationId xmlns:p14="http://schemas.microsoft.com/office/powerpoint/2010/main" val="3798647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C58EA62-F204-4764-8E7A-08BD099C6AB4}"/>
              </a:ext>
            </a:extLst>
          </p:cNvPr>
          <p:cNvSpPr>
            <a:spLocks noGrp="1"/>
          </p:cNvSpPr>
          <p:nvPr>
            <p:ph type="dt" sz="half" idx="10"/>
          </p:nvPr>
        </p:nvSpPr>
        <p:spPr/>
        <p:txBody>
          <a:bodyPr/>
          <a:lstStyle/>
          <a:p>
            <a:fld id="{CF32251B-0184-484E-9E61-5E64CC2794BC}" type="datetimeFigureOut">
              <a:rPr kumimoji="1" lang="ja-JP" altLang="en-US" smtClean="0"/>
              <a:t>2023/2/15</a:t>
            </a:fld>
            <a:endParaRPr kumimoji="1" lang="ja-JP" altLang="en-US"/>
          </a:p>
        </p:txBody>
      </p:sp>
      <p:sp>
        <p:nvSpPr>
          <p:cNvPr id="3" name="フッター プレースホルダー 2">
            <a:extLst>
              <a:ext uri="{FF2B5EF4-FFF2-40B4-BE49-F238E27FC236}">
                <a16:creationId xmlns:a16="http://schemas.microsoft.com/office/drawing/2014/main" id="{238EAC6F-C978-413E-AD68-F24C9D5A676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16AD4A1-D0F2-448B-812A-839E1D56CB10}"/>
              </a:ext>
            </a:extLst>
          </p:cNvPr>
          <p:cNvSpPr>
            <a:spLocks noGrp="1"/>
          </p:cNvSpPr>
          <p:nvPr>
            <p:ph type="sldNum" sz="quarter" idx="12"/>
          </p:nvPr>
        </p:nvSpPr>
        <p:spPr/>
        <p:txBody>
          <a:bodyPr/>
          <a:lstStyle/>
          <a:p>
            <a:fld id="{6E024F15-7FC0-43EF-9CEC-75934134FCF2}" type="slidenum">
              <a:rPr kumimoji="1" lang="ja-JP" altLang="en-US" smtClean="0"/>
              <a:t>‹#›</a:t>
            </a:fld>
            <a:endParaRPr kumimoji="1" lang="ja-JP" altLang="en-US"/>
          </a:p>
        </p:txBody>
      </p:sp>
    </p:spTree>
    <p:extLst>
      <p:ext uri="{BB962C8B-B14F-4D97-AF65-F5344CB8AC3E}">
        <p14:creationId xmlns:p14="http://schemas.microsoft.com/office/powerpoint/2010/main" val="2754547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FA38DD-2004-4757-B9D6-912CC33CC5B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6EFA004-D439-4411-B254-193FFC0B60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A640048-8A15-4F63-9A3D-463CFAA9B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E4BB752-8731-4666-BE95-94CE41644B8E}"/>
              </a:ext>
            </a:extLst>
          </p:cNvPr>
          <p:cNvSpPr>
            <a:spLocks noGrp="1"/>
          </p:cNvSpPr>
          <p:nvPr>
            <p:ph type="dt" sz="half" idx="10"/>
          </p:nvPr>
        </p:nvSpPr>
        <p:spPr/>
        <p:txBody>
          <a:bodyPr/>
          <a:lstStyle/>
          <a:p>
            <a:fld id="{CF32251B-0184-484E-9E61-5E64CC2794BC}" type="datetimeFigureOut">
              <a:rPr kumimoji="1" lang="ja-JP" altLang="en-US" smtClean="0"/>
              <a:t>2023/2/15</a:t>
            </a:fld>
            <a:endParaRPr kumimoji="1" lang="ja-JP" altLang="en-US"/>
          </a:p>
        </p:txBody>
      </p:sp>
      <p:sp>
        <p:nvSpPr>
          <p:cNvPr id="6" name="フッター プレースホルダー 5">
            <a:extLst>
              <a:ext uri="{FF2B5EF4-FFF2-40B4-BE49-F238E27FC236}">
                <a16:creationId xmlns:a16="http://schemas.microsoft.com/office/drawing/2014/main" id="{77E1835A-B1BB-4B12-ACDB-D6288BC2A56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E5EA7BF-AC49-4B4D-98AA-48DB0A9E930A}"/>
              </a:ext>
            </a:extLst>
          </p:cNvPr>
          <p:cNvSpPr>
            <a:spLocks noGrp="1"/>
          </p:cNvSpPr>
          <p:nvPr>
            <p:ph type="sldNum" sz="quarter" idx="12"/>
          </p:nvPr>
        </p:nvSpPr>
        <p:spPr/>
        <p:txBody>
          <a:bodyPr/>
          <a:lstStyle/>
          <a:p>
            <a:fld id="{6E024F15-7FC0-43EF-9CEC-75934134FCF2}" type="slidenum">
              <a:rPr kumimoji="1" lang="ja-JP" altLang="en-US" smtClean="0"/>
              <a:t>‹#›</a:t>
            </a:fld>
            <a:endParaRPr kumimoji="1" lang="ja-JP" altLang="en-US"/>
          </a:p>
        </p:txBody>
      </p:sp>
    </p:spTree>
    <p:extLst>
      <p:ext uri="{BB962C8B-B14F-4D97-AF65-F5344CB8AC3E}">
        <p14:creationId xmlns:p14="http://schemas.microsoft.com/office/powerpoint/2010/main" val="3425395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0FBBC9-F3D1-4A89-ADA6-0487F3D917C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5F9EE6B-967A-4331-B914-29400495E2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9E17213-C975-4DF1-9CC8-7C2438CDFE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3123C2D-668B-48FC-BEBA-6633EBBB06E0}"/>
              </a:ext>
            </a:extLst>
          </p:cNvPr>
          <p:cNvSpPr>
            <a:spLocks noGrp="1"/>
          </p:cNvSpPr>
          <p:nvPr>
            <p:ph type="dt" sz="half" idx="10"/>
          </p:nvPr>
        </p:nvSpPr>
        <p:spPr/>
        <p:txBody>
          <a:bodyPr/>
          <a:lstStyle/>
          <a:p>
            <a:fld id="{CF32251B-0184-484E-9E61-5E64CC2794BC}" type="datetimeFigureOut">
              <a:rPr kumimoji="1" lang="ja-JP" altLang="en-US" smtClean="0"/>
              <a:t>2023/2/15</a:t>
            </a:fld>
            <a:endParaRPr kumimoji="1" lang="ja-JP" altLang="en-US"/>
          </a:p>
        </p:txBody>
      </p:sp>
      <p:sp>
        <p:nvSpPr>
          <p:cNvPr id="6" name="フッター プレースホルダー 5">
            <a:extLst>
              <a:ext uri="{FF2B5EF4-FFF2-40B4-BE49-F238E27FC236}">
                <a16:creationId xmlns:a16="http://schemas.microsoft.com/office/drawing/2014/main" id="{B7606A89-704C-4FC3-B5AC-951CCC5AF3D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DC02F28-274D-47E7-857F-02CBBFB13954}"/>
              </a:ext>
            </a:extLst>
          </p:cNvPr>
          <p:cNvSpPr>
            <a:spLocks noGrp="1"/>
          </p:cNvSpPr>
          <p:nvPr>
            <p:ph type="sldNum" sz="quarter" idx="12"/>
          </p:nvPr>
        </p:nvSpPr>
        <p:spPr/>
        <p:txBody>
          <a:bodyPr/>
          <a:lstStyle/>
          <a:p>
            <a:fld id="{6E024F15-7FC0-43EF-9CEC-75934134FCF2}" type="slidenum">
              <a:rPr kumimoji="1" lang="ja-JP" altLang="en-US" smtClean="0"/>
              <a:t>‹#›</a:t>
            </a:fld>
            <a:endParaRPr kumimoji="1" lang="ja-JP" altLang="en-US"/>
          </a:p>
        </p:txBody>
      </p:sp>
    </p:spTree>
    <p:extLst>
      <p:ext uri="{BB962C8B-B14F-4D97-AF65-F5344CB8AC3E}">
        <p14:creationId xmlns:p14="http://schemas.microsoft.com/office/powerpoint/2010/main" val="3519245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0E6B34D-ADA6-4A53-9EE6-0C7F3C2FD9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12D2834-D9FC-458F-9F54-8559B7D93D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3A36E42-4EF8-4495-B22F-B4C8BF75AF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2251B-0184-484E-9E61-5E64CC2794BC}" type="datetimeFigureOut">
              <a:rPr kumimoji="1" lang="ja-JP" altLang="en-US" smtClean="0"/>
              <a:t>2023/2/15</a:t>
            </a:fld>
            <a:endParaRPr kumimoji="1" lang="ja-JP" altLang="en-US"/>
          </a:p>
        </p:txBody>
      </p:sp>
      <p:sp>
        <p:nvSpPr>
          <p:cNvPr id="5" name="フッター プレースホルダー 4">
            <a:extLst>
              <a:ext uri="{FF2B5EF4-FFF2-40B4-BE49-F238E27FC236}">
                <a16:creationId xmlns:a16="http://schemas.microsoft.com/office/drawing/2014/main" id="{9FEA70A0-7DFD-4408-BB75-6E7E4A4033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9A0E02D-C41A-45EA-A67C-644BE704CB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024F15-7FC0-43EF-9CEC-75934134FCF2}" type="slidenum">
              <a:rPr kumimoji="1" lang="ja-JP" altLang="en-US" smtClean="0"/>
              <a:t>‹#›</a:t>
            </a:fld>
            <a:endParaRPr kumimoji="1" lang="ja-JP" altLang="en-US"/>
          </a:p>
        </p:txBody>
      </p:sp>
    </p:spTree>
    <p:extLst>
      <p:ext uri="{BB962C8B-B14F-4D97-AF65-F5344CB8AC3E}">
        <p14:creationId xmlns:p14="http://schemas.microsoft.com/office/powerpoint/2010/main" val="4040228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tiff"/></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AC8260-FE52-4C89-B4A4-AAD9AC6D2390}"/>
              </a:ext>
            </a:extLst>
          </p:cNvPr>
          <p:cNvSpPr>
            <a:spLocks noGrp="1"/>
          </p:cNvSpPr>
          <p:nvPr>
            <p:ph type="title"/>
          </p:nvPr>
        </p:nvSpPr>
        <p:spPr>
          <a:xfrm>
            <a:off x="2080634" y="467946"/>
            <a:ext cx="8758881" cy="1325563"/>
          </a:xfrm>
        </p:spPr>
        <p:txBody>
          <a:bodyPr/>
          <a:lstStyle/>
          <a:p>
            <a:r>
              <a:rPr kumimoji="1" lang="ja-JP" altLang="en-US" b="1" dirty="0">
                <a:latin typeface="メイリオ" panose="020B0604030504040204" pitchFamily="50" charset="-128"/>
                <a:ea typeface="メイリオ" panose="020B0604030504040204" pitchFamily="50" charset="-128"/>
              </a:rPr>
              <a:t>トイレの学習に必要なもの</a:t>
            </a:r>
          </a:p>
        </p:txBody>
      </p:sp>
      <p:sp>
        <p:nvSpPr>
          <p:cNvPr id="4" name="テキスト ボックス 3">
            <a:extLst>
              <a:ext uri="{FF2B5EF4-FFF2-40B4-BE49-F238E27FC236}">
                <a16:creationId xmlns:a16="http://schemas.microsoft.com/office/drawing/2014/main" id="{8C22EBAA-DA9E-4CB3-BF5E-7AAFB8533742}"/>
              </a:ext>
            </a:extLst>
          </p:cNvPr>
          <p:cNvSpPr txBox="1"/>
          <p:nvPr/>
        </p:nvSpPr>
        <p:spPr>
          <a:xfrm>
            <a:off x="1626973" y="1793509"/>
            <a:ext cx="8938054" cy="5355312"/>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a:latin typeface="メイリオ" panose="020B0604030504040204" pitchFamily="50" charset="-128"/>
                <a:ea typeface="メイリオ" panose="020B0604030504040204" pitchFamily="50" charset="-128"/>
              </a:rPr>
              <a:t>当パワーポイント</a:t>
            </a:r>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rPr>
              <a:t>簡易トイレのサンプル　　　　　　　　　　　　　　　　　　最低グループの数</a:t>
            </a:r>
            <a:endParaRPr lang="en-US" altLang="ja-JP"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endParaRPr lang="en-US" altLang="ja-JP"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rPr>
              <a:t>トイレットペーパー　　　　　　　　　　　　　　　　　　　</a:t>
            </a:r>
            <a:r>
              <a:rPr lang="en-US" altLang="ja-JP" dirty="0">
                <a:latin typeface="メイリオ" panose="020B0604030504040204" pitchFamily="50" charset="-128"/>
                <a:ea typeface="メイリオ" panose="020B0604030504040204" pitchFamily="50" charset="-128"/>
              </a:rPr>
              <a:t>16</a:t>
            </a:r>
            <a:r>
              <a:rPr lang="ja-JP" altLang="en-US" dirty="0">
                <a:latin typeface="メイリオ" panose="020B0604030504040204" pitchFamily="50" charset="-128"/>
                <a:ea typeface="メイリオ" panose="020B0604030504040204" pitchFamily="50" charset="-128"/>
              </a:rPr>
              <a:t>ロール</a:t>
            </a:r>
            <a:endParaRPr lang="en-US" altLang="ja-JP" dirty="0">
              <a:latin typeface="メイリオ" panose="020B0604030504040204" pitchFamily="50" charset="-128"/>
              <a:ea typeface="メイリオ" panose="020B0604030504040204" pitchFamily="50" charset="-128"/>
            </a:endParaRPr>
          </a:p>
          <a:p>
            <a:r>
              <a:rPr lang="ja-JP" altLang="en-US" dirty="0">
                <a:solidFill>
                  <a:srgbClr val="FF0000"/>
                </a:solidFill>
                <a:latin typeface="メイリオ" panose="020B0604030504040204" pitchFamily="50" charset="-128"/>
                <a:ea typeface="メイリオ" panose="020B0604030504040204" pitchFamily="50" charset="-128"/>
              </a:rPr>
              <a:t>　 ＊</a:t>
            </a:r>
            <a:r>
              <a:rPr lang="en-US" altLang="ja-JP" dirty="0">
                <a:solidFill>
                  <a:srgbClr val="FF0000"/>
                </a:solidFill>
                <a:latin typeface="メイリオ" panose="020B0604030504040204" pitchFamily="50" charset="-128"/>
                <a:ea typeface="メイリオ" panose="020B0604030504040204" pitchFamily="50" charset="-128"/>
              </a:rPr>
              <a:t>4</a:t>
            </a:r>
            <a:r>
              <a:rPr lang="ja-JP" altLang="en-US" dirty="0">
                <a:solidFill>
                  <a:srgbClr val="FF0000"/>
                </a:solidFill>
                <a:latin typeface="メイリオ" panose="020B0604030504040204" pitchFamily="50" charset="-128"/>
                <a:ea typeface="メイリオ" panose="020B0604030504040204" pitchFamily="50" charset="-128"/>
              </a:rPr>
              <a:t>人家族（男２名、女</a:t>
            </a:r>
            <a:r>
              <a:rPr lang="en-US" altLang="ja-JP" dirty="0">
                <a:solidFill>
                  <a:srgbClr val="FF0000"/>
                </a:solidFill>
                <a:latin typeface="メイリオ" panose="020B0604030504040204" pitchFamily="50" charset="-128"/>
                <a:ea typeface="メイリオ" panose="020B0604030504040204" pitchFamily="50" charset="-128"/>
              </a:rPr>
              <a:t>2</a:t>
            </a:r>
            <a:r>
              <a:rPr lang="ja-JP" altLang="en-US" dirty="0">
                <a:solidFill>
                  <a:srgbClr val="FF0000"/>
                </a:solidFill>
                <a:latin typeface="メイリオ" panose="020B0604030504040204" pitchFamily="50" charset="-128"/>
                <a:ea typeface="メイリオ" panose="020B0604030504040204" pitchFamily="50" charset="-128"/>
              </a:rPr>
              <a:t>名）の</a:t>
            </a:r>
            <a:r>
              <a:rPr lang="en-US" altLang="ja-JP" dirty="0">
                <a:solidFill>
                  <a:srgbClr val="FF0000"/>
                </a:solidFill>
                <a:latin typeface="メイリオ" panose="020B0604030504040204" pitchFamily="50" charset="-128"/>
                <a:ea typeface="メイリオ" panose="020B0604030504040204" pitchFamily="50" charset="-128"/>
              </a:rPr>
              <a:t>1</a:t>
            </a:r>
            <a:r>
              <a:rPr lang="ja-JP" altLang="en-US" dirty="0">
                <a:solidFill>
                  <a:srgbClr val="FF0000"/>
                </a:solidFill>
                <a:latin typeface="メイリオ" panose="020B0604030504040204" pitchFamily="50" charset="-128"/>
                <a:ea typeface="メイリオ" panose="020B0604030504040204" pitchFamily="50" charset="-128"/>
              </a:rPr>
              <a:t>か月分のサンプルとして</a:t>
            </a:r>
            <a:endParaRPr lang="en-US" altLang="ja-JP" dirty="0">
              <a:solidFill>
                <a:srgbClr val="FF0000"/>
              </a:solidFill>
              <a:latin typeface="メイリオ" panose="020B0604030504040204" pitchFamily="50" charset="-128"/>
              <a:ea typeface="メイリオ" panose="020B0604030504040204" pitchFamily="50" charset="-128"/>
            </a:endParaRPr>
          </a:p>
          <a:p>
            <a:endParaRPr lang="en-US" altLang="ja-JP" dirty="0">
              <a:solidFill>
                <a:srgbClr val="FF0000"/>
              </a:solidFill>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rPr>
              <a:t>実習用トイレットペーパー</a:t>
            </a:r>
            <a:endParaRPr lang="en-US" altLang="ja-JP" dirty="0">
              <a:latin typeface="メイリオ" panose="020B0604030504040204" pitchFamily="50" charset="-128"/>
              <a:ea typeface="メイリオ" panose="020B0604030504040204" pitchFamily="50" charset="-128"/>
            </a:endParaRPr>
          </a:p>
          <a:p>
            <a:r>
              <a:rPr kumimoji="1" lang="ja-JP" altLang="en-US" dirty="0">
                <a:solidFill>
                  <a:srgbClr val="FF0000"/>
                </a:solidFill>
                <a:latin typeface="メイリオ" panose="020B0604030504040204" pitchFamily="50" charset="-128"/>
                <a:ea typeface="メイリオ" panose="020B0604030504040204" pitchFamily="50" charset="-128"/>
              </a:rPr>
              <a:t>　</a:t>
            </a:r>
            <a:endParaRPr kumimoji="1" lang="en-US" altLang="ja-JP" dirty="0">
              <a:solidFill>
                <a:srgbClr val="FF0000"/>
              </a:solidFill>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rPr>
              <a:t>事前準備ワークシート（宿題として事前配布）　　　　　　　子供たちの人数分</a:t>
            </a:r>
            <a:endParaRPr lang="en-US" altLang="ja-JP"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endParaRPr lang="en-US" altLang="ja-JP"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rPr>
              <a:t>５名もしくは６名で１グループを作って取り組む</a:t>
            </a:r>
            <a:endParaRPr lang="en-US" altLang="ja-JP"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dirty="0">
                <a:solidFill>
                  <a:srgbClr val="FF0000"/>
                </a:solidFill>
                <a:latin typeface="メイリオ" panose="020B0604030504040204" pitchFamily="50" charset="-128"/>
                <a:ea typeface="メイリオ" panose="020B0604030504040204" pitchFamily="50" charset="-128"/>
              </a:rPr>
              <a:t>＊但し、学校の都合に合わせてグループ数を変更する</a:t>
            </a:r>
            <a:endParaRPr lang="en-US" altLang="ja-JP"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endParaRPr lang="en-US" altLang="ja-JP"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rPr>
              <a:t>事前に（授業当日までに）リーダーを決めておいてもらう　　</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rPr>
              <a:t>時間の経過を知らせるベル　など　</a:t>
            </a:r>
            <a:endParaRPr lang="en-US" altLang="ja-JP"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endParaRPr kumimoji="1" lang="en-US" altLang="ja-JP" dirty="0"/>
          </a:p>
          <a:p>
            <a:endParaRPr lang="en-US" altLang="ja-JP" dirty="0"/>
          </a:p>
        </p:txBody>
      </p:sp>
    </p:spTree>
    <p:extLst>
      <p:ext uri="{BB962C8B-B14F-4D97-AF65-F5344CB8AC3E}">
        <p14:creationId xmlns:p14="http://schemas.microsoft.com/office/powerpoint/2010/main" val="1573228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906CA79-8919-43D0-B6D4-81445B82D6B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8173" y="278843"/>
            <a:ext cx="10838575" cy="6485980"/>
          </a:xfrm>
          <a:prstGeom prst="rect">
            <a:avLst/>
          </a:prstGeom>
        </p:spPr>
      </p:pic>
    </p:spTree>
    <p:extLst>
      <p:ext uri="{BB962C8B-B14F-4D97-AF65-F5344CB8AC3E}">
        <p14:creationId xmlns:p14="http://schemas.microsoft.com/office/powerpoint/2010/main" val="3032402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09DF53AE-7B49-4438-9676-729CE714492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92228" y="73403"/>
            <a:ext cx="8898267" cy="6711193"/>
          </a:xfrm>
          <a:prstGeom prst="rect">
            <a:avLst/>
          </a:prstGeom>
        </p:spPr>
      </p:pic>
      <p:sp>
        <p:nvSpPr>
          <p:cNvPr id="9" name="テキスト ボックス 8">
            <a:extLst>
              <a:ext uri="{FF2B5EF4-FFF2-40B4-BE49-F238E27FC236}">
                <a16:creationId xmlns:a16="http://schemas.microsoft.com/office/drawing/2014/main" id="{DD217783-08CD-4F03-B87B-AAF25F766812}"/>
              </a:ext>
            </a:extLst>
          </p:cNvPr>
          <p:cNvSpPr txBox="1"/>
          <p:nvPr/>
        </p:nvSpPr>
        <p:spPr>
          <a:xfrm>
            <a:off x="6902679" y="924491"/>
            <a:ext cx="3109520" cy="523220"/>
          </a:xfrm>
          <a:prstGeom prst="rect">
            <a:avLst/>
          </a:prstGeom>
          <a:noFill/>
        </p:spPr>
        <p:txBody>
          <a:bodyPr wrap="square" rtlCol="0">
            <a:spAutoFit/>
          </a:bodyPr>
          <a:lstStyle/>
          <a:p>
            <a:r>
              <a:rPr kumimoji="1" lang="ja-JP" altLang="en-US" sz="2800" b="1" dirty="0">
                <a:solidFill>
                  <a:schemeClr val="bg1"/>
                </a:solidFill>
              </a:rPr>
              <a:t>阪神・淡路大震災</a:t>
            </a:r>
          </a:p>
        </p:txBody>
      </p:sp>
      <p:sp>
        <p:nvSpPr>
          <p:cNvPr id="10" name="テキスト ボックス 9">
            <a:extLst>
              <a:ext uri="{FF2B5EF4-FFF2-40B4-BE49-F238E27FC236}">
                <a16:creationId xmlns:a16="http://schemas.microsoft.com/office/drawing/2014/main" id="{72F91476-B814-430E-B0D4-5FE8CF7E5209}"/>
              </a:ext>
            </a:extLst>
          </p:cNvPr>
          <p:cNvSpPr txBox="1"/>
          <p:nvPr/>
        </p:nvSpPr>
        <p:spPr>
          <a:xfrm>
            <a:off x="2617123" y="5145308"/>
            <a:ext cx="2670495" cy="523220"/>
          </a:xfrm>
          <a:prstGeom prst="rect">
            <a:avLst/>
          </a:prstGeom>
          <a:noFill/>
        </p:spPr>
        <p:txBody>
          <a:bodyPr wrap="square" rtlCol="0">
            <a:spAutoFit/>
          </a:bodyPr>
          <a:lstStyle/>
          <a:p>
            <a:r>
              <a:rPr kumimoji="1" lang="ja-JP" altLang="en-US" sz="2800" b="1" dirty="0">
                <a:solidFill>
                  <a:schemeClr val="bg1"/>
                </a:solidFill>
              </a:rPr>
              <a:t>東日本大震災</a:t>
            </a:r>
          </a:p>
        </p:txBody>
      </p:sp>
    </p:spTree>
    <p:extLst>
      <p:ext uri="{BB962C8B-B14F-4D97-AF65-F5344CB8AC3E}">
        <p14:creationId xmlns:p14="http://schemas.microsoft.com/office/powerpoint/2010/main" val="1927821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B93F332-9913-4138-9F98-883206DB11E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0" y="311272"/>
            <a:ext cx="9143999" cy="6546728"/>
          </a:xfrm>
          <a:prstGeom prst="rect">
            <a:avLst/>
          </a:prstGeom>
        </p:spPr>
      </p:pic>
    </p:spTree>
    <p:extLst>
      <p:ext uri="{BB962C8B-B14F-4D97-AF65-F5344CB8AC3E}">
        <p14:creationId xmlns:p14="http://schemas.microsoft.com/office/powerpoint/2010/main" val="2838159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F667D98-7608-2543-8733-0881B5BBD83C}"/>
              </a:ext>
            </a:extLst>
          </p:cNvPr>
          <p:cNvPicPr>
            <a:picLocks noChangeAspect="1"/>
          </p:cNvPicPr>
          <p:nvPr/>
        </p:nvPicPr>
        <p:blipFill>
          <a:blip r:embed="rId3"/>
          <a:stretch>
            <a:fillRect/>
          </a:stretch>
        </p:blipFill>
        <p:spPr>
          <a:xfrm>
            <a:off x="3466531" y="1767619"/>
            <a:ext cx="5868080" cy="5185916"/>
          </a:xfrm>
          <a:prstGeom prst="rect">
            <a:avLst/>
          </a:prstGeom>
        </p:spPr>
      </p:pic>
      <p:sp>
        <p:nvSpPr>
          <p:cNvPr id="2" name="タイトル 1">
            <a:extLst>
              <a:ext uri="{FF2B5EF4-FFF2-40B4-BE49-F238E27FC236}">
                <a16:creationId xmlns:a16="http://schemas.microsoft.com/office/drawing/2014/main" id="{0E067BEF-0814-4644-B215-A4D592EE42C8}"/>
              </a:ext>
            </a:extLst>
          </p:cNvPr>
          <p:cNvSpPr>
            <a:spLocks noGrp="1"/>
          </p:cNvSpPr>
          <p:nvPr>
            <p:ph type="ctrTitle"/>
          </p:nvPr>
        </p:nvSpPr>
        <p:spPr>
          <a:xfrm>
            <a:off x="1524000" y="876703"/>
            <a:ext cx="9144000" cy="1074927"/>
          </a:xfrm>
        </p:spPr>
        <p:txBody>
          <a:bodyPr>
            <a:normAutofit fontScale="90000"/>
          </a:bodyPr>
          <a:lstStyle/>
          <a:p>
            <a:r>
              <a:rPr lang="ja-JP" altLang="en-US" b="1" dirty="0">
                <a:latin typeface="メイリオ" panose="020B0604030504040204" pitchFamily="50" charset="-128"/>
                <a:ea typeface="メイリオ" panose="020B0604030504040204" pitchFamily="50" charset="-128"/>
              </a:rPr>
              <a:t>食べもの</a:t>
            </a:r>
            <a:r>
              <a:rPr kumimoji="1" lang="ja-JP" altLang="en-US" b="1" dirty="0">
                <a:latin typeface="メイリオ" panose="020B0604030504040204" pitchFamily="50" charset="-128"/>
                <a:ea typeface="メイリオ" panose="020B0604030504040204" pitchFamily="50" charset="-128"/>
              </a:rPr>
              <a:t>や避難用品の準備</a:t>
            </a:r>
          </a:p>
        </p:txBody>
      </p:sp>
      <p:sp>
        <p:nvSpPr>
          <p:cNvPr id="5" name="テキスト ボックス 4">
            <a:extLst>
              <a:ext uri="{FF2B5EF4-FFF2-40B4-BE49-F238E27FC236}">
                <a16:creationId xmlns:a16="http://schemas.microsoft.com/office/drawing/2014/main" id="{FFE50466-3EC2-45F6-9BBB-C35EE995EC7D}"/>
              </a:ext>
            </a:extLst>
          </p:cNvPr>
          <p:cNvSpPr txBox="1"/>
          <p:nvPr/>
        </p:nvSpPr>
        <p:spPr>
          <a:xfrm>
            <a:off x="2090852" y="579161"/>
            <a:ext cx="943555" cy="461665"/>
          </a:xfrm>
          <a:prstGeom prst="rect">
            <a:avLst/>
          </a:prstGeom>
          <a:noFill/>
        </p:spPr>
        <p:txBody>
          <a:bodyPr wrap="square" rtlCol="0">
            <a:spAutoFit/>
          </a:bodyPr>
          <a:lstStyle/>
          <a:p>
            <a:r>
              <a:rPr kumimoji="1" lang="ja-JP" altLang="en-US" sz="2400" dirty="0">
                <a:latin typeface="BIZ UDゴシック" panose="020B0400000000000000" pitchFamily="49" charset="-128"/>
                <a:ea typeface="BIZ UDゴシック" panose="020B0400000000000000" pitchFamily="49" charset="-128"/>
              </a:rPr>
              <a:t>た</a:t>
            </a:r>
          </a:p>
        </p:txBody>
      </p:sp>
      <p:sp>
        <p:nvSpPr>
          <p:cNvPr id="6" name="テキスト ボックス 5">
            <a:extLst>
              <a:ext uri="{FF2B5EF4-FFF2-40B4-BE49-F238E27FC236}">
                <a16:creationId xmlns:a16="http://schemas.microsoft.com/office/drawing/2014/main" id="{3633493D-C910-464B-AE5E-CD2F897512E7}"/>
              </a:ext>
            </a:extLst>
          </p:cNvPr>
          <p:cNvSpPr txBox="1"/>
          <p:nvPr/>
        </p:nvSpPr>
        <p:spPr>
          <a:xfrm>
            <a:off x="5594999" y="579160"/>
            <a:ext cx="2512409" cy="461665"/>
          </a:xfrm>
          <a:prstGeom prst="rect">
            <a:avLst/>
          </a:prstGeom>
          <a:noFill/>
        </p:spPr>
        <p:txBody>
          <a:bodyPr wrap="square" rtlCol="0">
            <a:spAutoFit/>
          </a:bodyPr>
          <a:lstStyle/>
          <a:p>
            <a:r>
              <a:rPr kumimoji="1" lang="ja-JP" altLang="en-US" sz="2400" dirty="0">
                <a:latin typeface="BIZ UDゴシック" panose="020B0400000000000000" pitchFamily="49" charset="-128"/>
                <a:ea typeface="BIZ UDゴシック" panose="020B0400000000000000" pitchFamily="49" charset="-128"/>
              </a:rPr>
              <a:t>ひなんようひん</a:t>
            </a:r>
          </a:p>
        </p:txBody>
      </p:sp>
      <p:sp>
        <p:nvSpPr>
          <p:cNvPr id="7" name="テキスト ボックス 6">
            <a:extLst>
              <a:ext uri="{FF2B5EF4-FFF2-40B4-BE49-F238E27FC236}">
                <a16:creationId xmlns:a16="http://schemas.microsoft.com/office/drawing/2014/main" id="{8C0B3E20-CF56-4A89-A7C5-221EBCAF9B88}"/>
              </a:ext>
            </a:extLst>
          </p:cNvPr>
          <p:cNvSpPr txBox="1"/>
          <p:nvPr/>
        </p:nvSpPr>
        <p:spPr>
          <a:xfrm>
            <a:off x="8804268" y="579160"/>
            <a:ext cx="1598009" cy="461665"/>
          </a:xfrm>
          <a:prstGeom prst="rect">
            <a:avLst/>
          </a:prstGeom>
          <a:noFill/>
        </p:spPr>
        <p:txBody>
          <a:bodyPr wrap="square" rtlCol="0">
            <a:spAutoFit/>
          </a:bodyPr>
          <a:lstStyle/>
          <a:p>
            <a:r>
              <a:rPr kumimoji="1" lang="ja-JP" altLang="en-US" sz="2400" dirty="0">
                <a:latin typeface="BIZ UDゴシック" panose="020B0400000000000000" pitchFamily="49" charset="-128"/>
                <a:ea typeface="BIZ UDゴシック" panose="020B0400000000000000" pitchFamily="49" charset="-128"/>
              </a:rPr>
              <a:t>じゅんび</a:t>
            </a:r>
          </a:p>
        </p:txBody>
      </p:sp>
    </p:spTree>
    <p:extLst>
      <p:ext uri="{BB962C8B-B14F-4D97-AF65-F5344CB8AC3E}">
        <p14:creationId xmlns:p14="http://schemas.microsoft.com/office/powerpoint/2010/main" val="4145017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067BEF-0814-4644-B215-A4D592EE42C8}"/>
              </a:ext>
            </a:extLst>
          </p:cNvPr>
          <p:cNvSpPr>
            <a:spLocks noGrp="1"/>
          </p:cNvSpPr>
          <p:nvPr>
            <p:ph type="ctrTitle"/>
          </p:nvPr>
        </p:nvSpPr>
        <p:spPr>
          <a:xfrm>
            <a:off x="238545" y="1450798"/>
            <a:ext cx="10632655" cy="882067"/>
          </a:xfrm>
        </p:spPr>
        <p:txBody>
          <a:bodyPr>
            <a:normAutofit/>
          </a:bodyPr>
          <a:lstStyle/>
          <a:p>
            <a:r>
              <a:rPr lang="ja-JP" altLang="en-US" sz="4400" dirty="0">
                <a:latin typeface="メイリオ" panose="020B0604030504040204" pitchFamily="50" charset="-128"/>
                <a:ea typeface="メイリオ" panose="020B0604030504040204" pitchFamily="50" charset="-128"/>
              </a:rPr>
              <a:t>食事をし</a:t>
            </a:r>
            <a:r>
              <a:rPr kumimoji="1" lang="ja-JP" altLang="en-US" sz="4400" dirty="0">
                <a:latin typeface="メイリオ" panose="020B0604030504040204" pitchFamily="50" charset="-128"/>
                <a:ea typeface="メイリオ" panose="020B0604030504040204" pitchFamily="50" charset="-128"/>
              </a:rPr>
              <a:t>たあとに</a:t>
            </a:r>
            <a:r>
              <a:rPr kumimoji="1" lang="ja-JP" altLang="en-US" sz="5400" b="1" dirty="0">
                <a:highlight>
                  <a:srgbClr val="FFFF00"/>
                </a:highlight>
                <a:latin typeface="メイリオ" panose="020B0604030504040204" pitchFamily="50" charset="-128"/>
                <a:ea typeface="メイリオ" panose="020B0604030504040204" pitchFamily="50" charset="-128"/>
              </a:rPr>
              <a:t>必ず必要</a:t>
            </a:r>
            <a:r>
              <a:rPr kumimoji="1" lang="ja-JP" altLang="en-US" sz="4400" dirty="0">
                <a:latin typeface="メイリオ" panose="020B0604030504040204" pitchFamily="50" charset="-128"/>
                <a:ea typeface="メイリオ" panose="020B0604030504040204" pitchFamily="50" charset="-128"/>
              </a:rPr>
              <a:t>となるのが</a:t>
            </a:r>
            <a:endParaRPr kumimoji="1" lang="ja-JP" altLang="en-US" sz="4400" b="1" dirty="0">
              <a:latin typeface="メイリオ" panose="020B0604030504040204" pitchFamily="50" charset="-128"/>
              <a:ea typeface="メイリオ" panose="020B0604030504040204" pitchFamily="50" charset="-128"/>
            </a:endParaRPr>
          </a:p>
        </p:txBody>
      </p:sp>
      <p:grpSp>
        <p:nvGrpSpPr>
          <p:cNvPr id="6" name="グループ化 5">
            <a:extLst>
              <a:ext uri="{FF2B5EF4-FFF2-40B4-BE49-F238E27FC236}">
                <a16:creationId xmlns:a16="http://schemas.microsoft.com/office/drawing/2014/main" id="{9602C741-4818-AC4D-803E-9864A86D65FB}"/>
              </a:ext>
            </a:extLst>
          </p:cNvPr>
          <p:cNvGrpSpPr/>
          <p:nvPr/>
        </p:nvGrpSpPr>
        <p:grpSpPr>
          <a:xfrm>
            <a:off x="6797171" y="2758697"/>
            <a:ext cx="4763069" cy="4322036"/>
            <a:chOff x="5882185" y="1836558"/>
            <a:chExt cx="5373648" cy="4911410"/>
          </a:xfrm>
        </p:grpSpPr>
        <p:pic>
          <p:nvPicPr>
            <p:cNvPr id="3" name="図 2">
              <a:extLst>
                <a:ext uri="{FF2B5EF4-FFF2-40B4-BE49-F238E27FC236}">
                  <a16:creationId xmlns:a16="http://schemas.microsoft.com/office/drawing/2014/main" id="{BFB4ECBB-70BB-FE47-BE48-B64FC6536A3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800430" y="1836558"/>
              <a:ext cx="3455403" cy="3069813"/>
            </a:xfrm>
            <a:prstGeom prst="rect">
              <a:avLst/>
            </a:prstGeom>
          </p:spPr>
        </p:pic>
        <p:pic>
          <p:nvPicPr>
            <p:cNvPr id="5" name="図 4">
              <a:extLst>
                <a:ext uri="{FF2B5EF4-FFF2-40B4-BE49-F238E27FC236}">
                  <a16:creationId xmlns:a16="http://schemas.microsoft.com/office/drawing/2014/main" id="{E5D5FDBD-680E-6044-BBCC-6F983B16AF6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882185" y="1851058"/>
              <a:ext cx="2738342" cy="4896910"/>
            </a:xfrm>
            <a:prstGeom prst="rect">
              <a:avLst/>
            </a:prstGeom>
          </p:spPr>
        </p:pic>
      </p:grpSp>
      <p:sp>
        <p:nvSpPr>
          <p:cNvPr id="9" name="タイトル 1">
            <a:extLst>
              <a:ext uri="{FF2B5EF4-FFF2-40B4-BE49-F238E27FC236}">
                <a16:creationId xmlns:a16="http://schemas.microsoft.com/office/drawing/2014/main" id="{07ADFB79-EC4A-4658-AB1B-A82C1F8FCAB0}"/>
              </a:ext>
            </a:extLst>
          </p:cNvPr>
          <p:cNvSpPr txBox="1">
            <a:spLocks/>
          </p:cNvSpPr>
          <p:nvPr/>
        </p:nvSpPr>
        <p:spPr>
          <a:xfrm>
            <a:off x="129130" y="2758697"/>
            <a:ext cx="5607363" cy="2020114"/>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br>
              <a:rPr lang="en-US" altLang="ja-JP" sz="4400" dirty="0">
                <a:latin typeface="メイリオ" panose="020B0604030504040204" pitchFamily="50" charset="-128"/>
                <a:ea typeface="メイリオ" panose="020B0604030504040204" pitchFamily="50" charset="-128"/>
              </a:rPr>
            </a:br>
            <a:r>
              <a:rPr lang="ja-JP" altLang="en-US" sz="26400" b="1" dirty="0">
                <a:latin typeface="メイリオ" panose="020B0604030504040204" pitchFamily="50" charset="-128"/>
                <a:ea typeface="メイリオ" panose="020B0604030504040204" pitchFamily="50" charset="-128"/>
              </a:rPr>
              <a:t>トイレ</a:t>
            </a:r>
            <a:endParaRPr lang="ja-JP" altLang="en-US" sz="44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16AF9DE5-5A5E-4143-94F8-A13567B9BCE0}"/>
              </a:ext>
            </a:extLst>
          </p:cNvPr>
          <p:cNvSpPr txBox="1"/>
          <p:nvPr/>
        </p:nvSpPr>
        <p:spPr>
          <a:xfrm>
            <a:off x="424069" y="1007050"/>
            <a:ext cx="1470991" cy="461665"/>
          </a:xfrm>
          <a:prstGeom prst="rect">
            <a:avLst/>
          </a:prstGeom>
          <a:noFill/>
        </p:spPr>
        <p:txBody>
          <a:bodyPr wrap="square" rtlCol="0">
            <a:spAutoFit/>
          </a:bodyPr>
          <a:lstStyle/>
          <a:p>
            <a:r>
              <a:rPr kumimoji="1" lang="ja-JP" altLang="en-US" sz="2400" dirty="0">
                <a:latin typeface="BIZ UDゴシック" panose="020B0400000000000000" pitchFamily="49" charset="-128"/>
                <a:ea typeface="BIZ UDゴシック" panose="020B0400000000000000" pitchFamily="49" charset="-128"/>
              </a:rPr>
              <a:t>しょくじ</a:t>
            </a:r>
          </a:p>
        </p:txBody>
      </p:sp>
      <p:sp>
        <p:nvSpPr>
          <p:cNvPr id="11" name="テキスト ボックス 10">
            <a:extLst>
              <a:ext uri="{FF2B5EF4-FFF2-40B4-BE49-F238E27FC236}">
                <a16:creationId xmlns:a16="http://schemas.microsoft.com/office/drawing/2014/main" id="{77992F06-4511-403F-BD44-3D60C0E83EF2}"/>
              </a:ext>
            </a:extLst>
          </p:cNvPr>
          <p:cNvSpPr txBox="1"/>
          <p:nvPr/>
        </p:nvSpPr>
        <p:spPr>
          <a:xfrm>
            <a:off x="4819376" y="989133"/>
            <a:ext cx="1470991" cy="461665"/>
          </a:xfrm>
          <a:prstGeom prst="rect">
            <a:avLst/>
          </a:prstGeom>
          <a:noFill/>
        </p:spPr>
        <p:txBody>
          <a:bodyPr wrap="square" rtlCol="0">
            <a:spAutoFit/>
          </a:bodyPr>
          <a:lstStyle/>
          <a:p>
            <a:r>
              <a:rPr kumimoji="1" lang="ja-JP" altLang="en-US" sz="2400" dirty="0">
                <a:latin typeface="BIZ UDゴシック" panose="020B0400000000000000" pitchFamily="49" charset="-128"/>
                <a:ea typeface="BIZ UDゴシック" panose="020B0400000000000000" pitchFamily="49" charset="-128"/>
              </a:rPr>
              <a:t>かなら</a:t>
            </a:r>
          </a:p>
        </p:txBody>
      </p:sp>
      <p:sp>
        <p:nvSpPr>
          <p:cNvPr id="12" name="テキスト ボックス 11">
            <a:extLst>
              <a:ext uri="{FF2B5EF4-FFF2-40B4-BE49-F238E27FC236}">
                <a16:creationId xmlns:a16="http://schemas.microsoft.com/office/drawing/2014/main" id="{800CC68E-4D7F-4D2B-AEBE-336158BBDB3F}"/>
              </a:ext>
            </a:extLst>
          </p:cNvPr>
          <p:cNvSpPr txBox="1"/>
          <p:nvPr/>
        </p:nvSpPr>
        <p:spPr>
          <a:xfrm>
            <a:off x="6443207" y="982753"/>
            <a:ext cx="1470991" cy="461665"/>
          </a:xfrm>
          <a:prstGeom prst="rect">
            <a:avLst/>
          </a:prstGeom>
          <a:noFill/>
        </p:spPr>
        <p:txBody>
          <a:bodyPr wrap="square" rtlCol="0">
            <a:spAutoFit/>
          </a:bodyPr>
          <a:lstStyle/>
          <a:p>
            <a:r>
              <a:rPr kumimoji="1" lang="ja-JP" altLang="en-US" sz="2400" dirty="0">
                <a:latin typeface="BIZ UDゴシック" panose="020B0400000000000000" pitchFamily="49" charset="-128"/>
                <a:ea typeface="BIZ UDゴシック" panose="020B0400000000000000" pitchFamily="49" charset="-128"/>
              </a:rPr>
              <a:t>ひつよう</a:t>
            </a:r>
          </a:p>
        </p:txBody>
      </p:sp>
    </p:spTree>
    <p:extLst>
      <p:ext uri="{BB962C8B-B14F-4D97-AF65-F5344CB8AC3E}">
        <p14:creationId xmlns:p14="http://schemas.microsoft.com/office/powerpoint/2010/main" val="2827847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12594" y="4998259"/>
            <a:ext cx="6529338" cy="511245"/>
          </a:xfrm>
        </p:spPr>
        <p:txBody>
          <a:bodyPr>
            <a:noAutofit/>
          </a:bodyPr>
          <a:lstStyle/>
          <a:p>
            <a:pPr>
              <a:lnSpc>
                <a:spcPct val="150000"/>
              </a:lnSpc>
            </a:pPr>
            <a:r>
              <a:rPr lang="ja-JP" altLang="en-US" sz="6000" b="1" dirty="0">
                <a:highlight>
                  <a:srgbClr val="FFFF00"/>
                </a:highlight>
                <a:latin typeface="メイリオ" panose="020B0604030504040204" pitchFamily="50" charset="-128"/>
                <a:ea typeface="メイリオ" panose="020B0604030504040204" pitchFamily="50" charset="-128"/>
              </a:rPr>
              <a:t>命にかかわる問題　　</a:t>
            </a:r>
            <a:endParaRPr kumimoji="1" lang="ja-JP" altLang="en-US" sz="6000" b="1" dirty="0">
              <a:highlight>
                <a:srgbClr val="FFFF00"/>
              </a:highlight>
              <a:latin typeface="メイリオ" panose="020B0604030504040204" pitchFamily="50" charset="-128"/>
              <a:ea typeface="メイリオ" panose="020B0604030504040204" pitchFamily="50" charset="-128"/>
            </a:endParaRPr>
          </a:p>
        </p:txBody>
      </p:sp>
      <p:sp>
        <p:nvSpPr>
          <p:cNvPr id="14" name="タイトル 1">
            <a:extLst>
              <a:ext uri="{FF2B5EF4-FFF2-40B4-BE49-F238E27FC236}">
                <a16:creationId xmlns:a16="http://schemas.microsoft.com/office/drawing/2014/main" id="{45173369-60D6-704D-BF81-404F27BC037E}"/>
              </a:ext>
            </a:extLst>
          </p:cNvPr>
          <p:cNvSpPr txBox="1">
            <a:spLocks/>
          </p:cNvSpPr>
          <p:nvPr/>
        </p:nvSpPr>
        <p:spPr>
          <a:xfrm>
            <a:off x="941036" y="67417"/>
            <a:ext cx="10959284" cy="7153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endParaRPr lang="en-US" altLang="ja-JP" sz="4800" b="1" dirty="0">
              <a:latin typeface="メイリオ" panose="020B0604030504040204" pitchFamily="50" charset="-128"/>
              <a:ea typeface="メイリオ" panose="020B0604030504040204" pitchFamily="50" charset="-128"/>
            </a:endParaRPr>
          </a:p>
          <a:p>
            <a:pPr>
              <a:lnSpc>
                <a:spcPct val="150000"/>
              </a:lnSpc>
            </a:pPr>
            <a:r>
              <a:rPr lang="ja-JP" altLang="en-US" sz="4800" b="1" dirty="0">
                <a:latin typeface="メイリオ" panose="020B0604030504040204" pitchFamily="50" charset="-128"/>
                <a:ea typeface="メイリオ" panose="020B0604030504040204" pitchFamily="50" charset="-128"/>
              </a:rPr>
              <a:t>水をあまり飲まない、食事を減らす</a:t>
            </a:r>
            <a:endParaRPr lang="ja-JP" altLang="en-US" sz="4000" b="1" dirty="0">
              <a:latin typeface="メイリオ" panose="020B0604030504040204" pitchFamily="50" charset="-128"/>
              <a:ea typeface="メイリオ" panose="020B0604030504040204" pitchFamily="50" charset="-128"/>
            </a:endParaRPr>
          </a:p>
        </p:txBody>
      </p:sp>
      <p:sp>
        <p:nvSpPr>
          <p:cNvPr id="15" name="右矢印 14">
            <a:extLst>
              <a:ext uri="{FF2B5EF4-FFF2-40B4-BE49-F238E27FC236}">
                <a16:creationId xmlns:a16="http://schemas.microsoft.com/office/drawing/2014/main" id="{53E888A3-E90D-3E40-A86C-91747B4D1DE3}"/>
              </a:ext>
            </a:extLst>
          </p:cNvPr>
          <p:cNvSpPr/>
          <p:nvPr/>
        </p:nvSpPr>
        <p:spPr>
          <a:xfrm rot="5400000">
            <a:off x="5247815" y="1621102"/>
            <a:ext cx="1258897" cy="10788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5956EA21-1783-8346-988E-3892E44FECD3}"/>
              </a:ext>
            </a:extLst>
          </p:cNvPr>
          <p:cNvSpPr txBox="1"/>
          <p:nvPr/>
        </p:nvSpPr>
        <p:spPr>
          <a:xfrm>
            <a:off x="2211788" y="3237015"/>
            <a:ext cx="7768424" cy="830997"/>
          </a:xfrm>
          <a:prstGeom prst="rect">
            <a:avLst/>
          </a:prstGeom>
          <a:noFill/>
        </p:spPr>
        <p:txBody>
          <a:bodyPr wrap="square" rtlCol="0">
            <a:spAutoFit/>
          </a:bodyPr>
          <a:lstStyle/>
          <a:p>
            <a:r>
              <a:rPr kumimoji="1" lang="ja-JP" altLang="en-US" sz="4800" b="1" dirty="0">
                <a:latin typeface="メイリオ" panose="020B0604030504040204" pitchFamily="50" charset="-128"/>
                <a:ea typeface="メイリオ" panose="020B0604030504040204" pitchFamily="50" charset="-128"/>
              </a:rPr>
              <a:t>こわい病気をひきおこす　　　　　　</a:t>
            </a:r>
          </a:p>
        </p:txBody>
      </p:sp>
      <p:pic>
        <p:nvPicPr>
          <p:cNvPr id="6" name="図 5">
            <a:extLst>
              <a:ext uri="{FF2B5EF4-FFF2-40B4-BE49-F238E27FC236}">
                <a16:creationId xmlns:a16="http://schemas.microsoft.com/office/drawing/2014/main" id="{65135329-E8CF-4294-8AB3-58A53E82763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54554" y="4344780"/>
            <a:ext cx="1722820" cy="2329447"/>
          </a:xfrm>
          <a:prstGeom prst="rect">
            <a:avLst/>
          </a:prstGeom>
        </p:spPr>
      </p:pic>
      <p:pic>
        <p:nvPicPr>
          <p:cNvPr id="8" name="図 7">
            <a:extLst>
              <a:ext uri="{FF2B5EF4-FFF2-40B4-BE49-F238E27FC236}">
                <a16:creationId xmlns:a16="http://schemas.microsoft.com/office/drawing/2014/main" id="{749F4284-55D2-4DBC-A248-E1B6F79933A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0255" y="4261484"/>
            <a:ext cx="1846028" cy="2496038"/>
          </a:xfrm>
          <a:prstGeom prst="rect">
            <a:avLst/>
          </a:prstGeom>
        </p:spPr>
      </p:pic>
      <p:sp>
        <p:nvSpPr>
          <p:cNvPr id="21" name="テキスト ボックス 20">
            <a:extLst>
              <a:ext uri="{FF2B5EF4-FFF2-40B4-BE49-F238E27FC236}">
                <a16:creationId xmlns:a16="http://schemas.microsoft.com/office/drawing/2014/main" id="{98DD0C7C-99F7-438B-86C2-959B5BCB658B}"/>
              </a:ext>
            </a:extLst>
          </p:cNvPr>
          <p:cNvSpPr txBox="1"/>
          <p:nvPr/>
        </p:nvSpPr>
        <p:spPr>
          <a:xfrm>
            <a:off x="1004514" y="321125"/>
            <a:ext cx="943555" cy="461665"/>
          </a:xfrm>
          <a:prstGeom prst="rect">
            <a:avLst/>
          </a:prstGeom>
          <a:noFill/>
        </p:spPr>
        <p:txBody>
          <a:bodyPr wrap="square" rtlCol="0">
            <a:spAutoFit/>
          </a:bodyPr>
          <a:lstStyle/>
          <a:p>
            <a:r>
              <a:rPr kumimoji="1" lang="ja-JP" altLang="en-US" sz="2400" dirty="0">
                <a:latin typeface="BIZ UDゴシック" panose="020B0400000000000000" pitchFamily="49" charset="-128"/>
                <a:ea typeface="BIZ UDゴシック" panose="020B0400000000000000" pitchFamily="49" charset="-128"/>
              </a:rPr>
              <a:t>みず</a:t>
            </a:r>
          </a:p>
        </p:txBody>
      </p:sp>
      <p:sp>
        <p:nvSpPr>
          <p:cNvPr id="22" name="テキスト ボックス 21">
            <a:extLst>
              <a:ext uri="{FF2B5EF4-FFF2-40B4-BE49-F238E27FC236}">
                <a16:creationId xmlns:a16="http://schemas.microsoft.com/office/drawing/2014/main" id="{F0C8DC37-F952-49EE-A72B-9E3F7BD0236B}"/>
              </a:ext>
            </a:extLst>
          </p:cNvPr>
          <p:cNvSpPr txBox="1"/>
          <p:nvPr/>
        </p:nvSpPr>
        <p:spPr>
          <a:xfrm>
            <a:off x="4122749" y="297271"/>
            <a:ext cx="943555" cy="461665"/>
          </a:xfrm>
          <a:prstGeom prst="rect">
            <a:avLst/>
          </a:prstGeom>
          <a:noFill/>
        </p:spPr>
        <p:txBody>
          <a:bodyPr wrap="square" rtlCol="0">
            <a:spAutoFit/>
          </a:bodyPr>
          <a:lstStyle/>
          <a:p>
            <a:r>
              <a:rPr kumimoji="1" lang="ja-JP" altLang="en-US" sz="2400" dirty="0">
                <a:latin typeface="BIZ UDゴシック" panose="020B0400000000000000" pitchFamily="49" charset="-128"/>
                <a:ea typeface="BIZ UDゴシック" panose="020B0400000000000000" pitchFamily="49" charset="-128"/>
              </a:rPr>
              <a:t>の</a:t>
            </a:r>
          </a:p>
        </p:txBody>
      </p:sp>
      <p:sp>
        <p:nvSpPr>
          <p:cNvPr id="23" name="テキスト ボックス 22">
            <a:extLst>
              <a:ext uri="{FF2B5EF4-FFF2-40B4-BE49-F238E27FC236}">
                <a16:creationId xmlns:a16="http://schemas.microsoft.com/office/drawing/2014/main" id="{4106BC8A-D41F-418B-B1A9-1C224A0F3E6C}"/>
              </a:ext>
            </a:extLst>
          </p:cNvPr>
          <p:cNvSpPr txBox="1"/>
          <p:nvPr/>
        </p:nvSpPr>
        <p:spPr>
          <a:xfrm>
            <a:off x="7036906" y="297270"/>
            <a:ext cx="1513262" cy="461665"/>
          </a:xfrm>
          <a:prstGeom prst="rect">
            <a:avLst/>
          </a:prstGeom>
          <a:noFill/>
        </p:spPr>
        <p:txBody>
          <a:bodyPr wrap="square" rtlCol="0">
            <a:spAutoFit/>
          </a:bodyPr>
          <a:lstStyle/>
          <a:p>
            <a:r>
              <a:rPr kumimoji="1" lang="ja-JP" altLang="en-US" sz="2400" dirty="0">
                <a:latin typeface="BIZ UDゴシック" panose="020B0400000000000000" pitchFamily="49" charset="-128"/>
                <a:ea typeface="BIZ UDゴシック" panose="020B0400000000000000" pitchFamily="49" charset="-128"/>
              </a:rPr>
              <a:t>しょくじ</a:t>
            </a:r>
          </a:p>
        </p:txBody>
      </p:sp>
      <p:sp>
        <p:nvSpPr>
          <p:cNvPr id="24" name="テキスト ボックス 23">
            <a:extLst>
              <a:ext uri="{FF2B5EF4-FFF2-40B4-BE49-F238E27FC236}">
                <a16:creationId xmlns:a16="http://schemas.microsoft.com/office/drawing/2014/main" id="{F55F3C78-6D7D-41CC-914D-2D083AC8C2AA}"/>
              </a:ext>
            </a:extLst>
          </p:cNvPr>
          <p:cNvSpPr txBox="1"/>
          <p:nvPr/>
        </p:nvSpPr>
        <p:spPr>
          <a:xfrm>
            <a:off x="9036657" y="297269"/>
            <a:ext cx="943555" cy="461665"/>
          </a:xfrm>
          <a:prstGeom prst="rect">
            <a:avLst/>
          </a:prstGeom>
          <a:noFill/>
        </p:spPr>
        <p:txBody>
          <a:bodyPr wrap="square" rtlCol="0">
            <a:spAutoFit/>
          </a:bodyPr>
          <a:lstStyle/>
          <a:p>
            <a:r>
              <a:rPr kumimoji="1" lang="ja-JP" altLang="en-US" sz="2400" dirty="0">
                <a:latin typeface="BIZ UDゴシック" panose="020B0400000000000000" pitchFamily="49" charset="-128"/>
                <a:ea typeface="BIZ UDゴシック" panose="020B0400000000000000" pitchFamily="49" charset="-128"/>
              </a:rPr>
              <a:t>へ</a:t>
            </a:r>
          </a:p>
        </p:txBody>
      </p:sp>
      <p:sp>
        <p:nvSpPr>
          <p:cNvPr id="25" name="テキスト ボックス 24">
            <a:extLst>
              <a:ext uri="{FF2B5EF4-FFF2-40B4-BE49-F238E27FC236}">
                <a16:creationId xmlns:a16="http://schemas.microsoft.com/office/drawing/2014/main" id="{7864C2A4-9916-4DBE-9D85-B1D6E34C469F}"/>
              </a:ext>
            </a:extLst>
          </p:cNvPr>
          <p:cNvSpPr txBox="1"/>
          <p:nvPr/>
        </p:nvSpPr>
        <p:spPr>
          <a:xfrm>
            <a:off x="4059140" y="2812710"/>
            <a:ext cx="1411357" cy="461665"/>
          </a:xfrm>
          <a:prstGeom prst="rect">
            <a:avLst/>
          </a:prstGeom>
          <a:noFill/>
        </p:spPr>
        <p:txBody>
          <a:bodyPr wrap="square" rtlCol="0">
            <a:spAutoFit/>
          </a:bodyPr>
          <a:lstStyle/>
          <a:p>
            <a:r>
              <a:rPr kumimoji="1" lang="ja-JP" altLang="en-US" sz="2400" dirty="0">
                <a:latin typeface="BIZ UDゴシック" panose="020B0400000000000000" pitchFamily="49" charset="-128"/>
                <a:ea typeface="BIZ UDゴシック" panose="020B0400000000000000" pitchFamily="49" charset="-128"/>
              </a:rPr>
              <a:t>びょうき</a:t>
            </a:r>
          </a:p>
        </p:txBody>
      </p:sp>
      <p:sp>
        <p:nvSpPr>
          <p:cNvPr id="26" name="テキスト ボックス 25">
            <a:extLst>
              <a:ext uri="{FF2B5EF4-FFF2-40B4-BE49-F238E27FC236}">
                <a16:creationId xmlns:a16="http://schemas.microsoft.com/office/drawing/2014/main" id="{F280CD90-B6A4-4EB9-9A86-4AB04E7757FA}"/>
              </a:ext>
            </a:extLst>
          </p:cNvPr>
          <p:cNvSpPr txBox="1"/>
          <p:nvPr/>
        </p:nvSpPr>
        <p:spPr>
          <a:xfrm>
            <a:off x="2612594" y="4387851"/>
            <a:ext cx="1109941" cy="461665"/>
          </a:xfrm>
          <a:prstGeom prst="rect">
            <a:avLst/>
          </a:prstGeom>
          <a:noFill/>
        </p:spPr>
        <p:txBody>
          <a:bodyPr wrap="square" rtlCol="0">
            <a:spAutoFit/>
          </a:bodyPr>
          <a:lstStyle/>
          <a:p>
            <a:r>
              <a:rPr kumimoji="1" lang="ja-JP" altLang="en-US" sz="2400" dirty="0">
                <a:latin typeface="BIZ UDゴシック" panose="020B0400000000000000" pitchFamily="49" charset="-128"/>
                <a:ea typeface="BIZ UDゴシック" panose="020B0400000000000000" pitchFamily="49" charset="-128"/>
              </a:rPr>
              <a:t>いのち</a:t>
            </a:r>
          </a:p>
        </p:txBody>
      </p:sp>
      <p:sp>
        <p:nvSpPr>
          <p:cNvPr id="27" name="テキスト ボックス 26">
            <a:extLst>
              <a:ext uri="{FF2B5EF4-FFF2-40B4-BE49-F238E27FC236}">
                <a16:creationId xmlns:a16="http://schemas.microsoft.com/office/drawing/2014/main" id="{FEDB9A12-BDE7-4CAB-B0A2-619C8733FDD7}"/>
              </a:ext>
            </a:extLst>
          </p:cNvPr>
          <p:cNvSpPr txBox="1"/>
          <p:nvPr/>
        </p:nvSpPr>
        <p:spPr>
          <a:xfrm>
            <a:off x="7352171" y="4390980"/>
            <a:ext cx="1511466" cy="461665"/>
          </a:xfrm>
          <a:prstGeom prst="rect">
            <a:avLst/>
          </a:prstGeom>
          <a:noFill/>
        </p:spPr>
        <p:txBody>
          <a:bodyPr wrap="square" rtlCol="0">
            <a:spAutoFit/>
          </a:bodyPr>
          <a:lstStyle/>
          <a:p>
            <a:r>
              <a:rPr kumimoji="1" lang="ja-JP" altLang="en-US" sz="2400" dirty="0">
                <a:latin typeface="BIZ UDゴシック" panose="020B0400000000000000" pitchFamily="49" charset="-128"/>
                <a:ea typeface="BIZ UDゴシック" panose="020B0400000000000000" pitchFamily="49" charset="-128"/>
              </a:rPr>
              <a:t>もんだい</a:t>
            </a:r>
          </a:p>
        </p:txBody>
      </p:sp>
    </p:spTree>
    <p:extLst>
      <p:ext uri="{BB962C8B-B14F-4D97-AF65-F5344CB8AC3E}">
        <p14:creationId xmlns:p14="http://schemas.microsoft.com/office/powerpoint/2010/main" val="625717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678220"/>
            <a:ext cx="10515600" cy="1325563"/>
          </a:xfrm>
        </p:spPr>
        <p:txBody>
          <a:bodyPr/>
          <a:lstStyle/>
          <a:p>
            <a:pPr algn="ctr"/>
            <a:r>
              <a:rPr lang="ja-JP" altLang="en-US" b="1" dirty="0">
                <a:latin typeface="メイリオ" panose="020B0604030504040204" pitchFamily="50" charset="-128"/>
                <a:ea typeface="メイリオ" panose="020B0604030504040204" pitchFamily="50" charset="-128"/>
              </a:rPr>
              <a:t>簡易トイレも準備しておこう！</a:t>
            </a:r>
            <a:endParaRPr kumimoji="1" lang="ja-JP" altLang="en-US" b="1" dirty="0">
              <a:latin typeface="メイリオ" panose="020B0604030504040204" pitchFamily="50" charset="-128"/>
              <a:ea typeface="メイリオ" panose="020B0604030504040204" pitchFamily="50" charset="-128"/>
            </a:endParaRP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658576" y="1894916"/>
            <a:ext cx="5216252" cy="3912189"/>
          </a:xfrm>
        </p:spPr>
      </p:pic>
      <p:pic>
        <p:nvPicPr>
          <p:cNvPr id="6" name="コンテンツ プレースホルダー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09969" y="1894917"/>
            <a:ext cx="5216253" cy="3912190"/>
          </a:xfrm>
          <a:prstGeom prst="rect">
            <a:avLst/>
          </a:prstGeom>
        </p:spPr>
      </p:pic>
      <p:sp>
        <p:nvSpPr>
          <p:cNvPr id="5" name="テキスト ボックス 4"/>
          <p:cNvSpPr txBox="1"/>
          <p:nvPr/>
        </p:nvSpPr>
        <p:spPr>
          <a:xfrm>
            <a:off x="7396137" y="6395514"/>
            <a:ext cx="3560590" cy="338554"/>
          </a:xfrm>
          <a:prstGeom prst="rect">
            <a:avLst/>
          </a:prstGeom>
          <a:noFill/>
        </p:spPr>
        <p:txBody>
          <a:bodyPr wrap="none" rtlCol="0">
            <a:spAutoFit/>
          </a:bodyPr>
          <a:lstStyle/>
          <a:p>
            <a:r>
              <a:rPr kumimoji="1" lang="ja-JP" altLang="en-US" sz="1600" dirty="0">
                <a:solidFill>
                  <a:schemeClr val="accent6">
                    <a:lumMod val="75000"/>
                  </a:schemeClr>
                </a:solidFill>
              </a:rPr>
              <a:t>商品画像：　</a:t>
            </a:r>
            <a:r>
              <a:rPr kumimoji="1" lang="en-US" altLang="ja-JP" sz="1600" dirty="0">
                <a:solidFill>
                  <a:schemeClr val="accent6">
                    <a:lumMod val="75000"/>
                  </a:schemeClr>
                </a:solidFill>
              </a:rPr>
              <a:t>IRIS</a:t>
            </a:r>
            <a:r>
              <a:rPr kumimoji="1" lang="ja-JP" altLang="en-US" sz="1600" dirty="0">
                <a:solidFill>
                  <a:schemeClr val="accent6">
                    <a:lumMod val="75000"/>
                  </a:schemeClr>
                </a:solidFill>
              </a:rPr>
              <a:t>オーヤマ製　簡易トイレ</a:t>
            </a:r>
          </a:p>
        </p:txBody>
      </p:sp>
      <p:sp>
        <p:nvSpPr>
          <p:cNvPr id="7" name="テキスト ボックス 6">
            <a:extLst>
              <a:ext uri="{FF2B5EF4-FFF2-40B4-BE49-F238E27FC236}">
                <a16:creationId xmlns:a16="http://schemas.microsoft.com/office/drawing/2014/main" id="{1E956A9A-F89E-4A57-98B7-F1E2944B6B39}"/>
              </a:ext>
            </a:extLst>
          </p:cNvPr>
          <p:cNvSpPr txBox="1"/>
          <p:nvPr/>
        </p:nvSpPr>
        <p:spPr>
          <a:xfrm>
            <a:off x="2195927" y="447387"/>
            <a:ext cx="1183378" cy="461665"/>
          </a:xfrm>
          <a:prstGeom prst="rect">
            <a:avLst/>
          </a:prstGeom>
          <a:noFill/>
        </p:spPr>
        <p:txBody>
          <a:bodyPr wrap="square" rtlCol="0">
            <a:spAutoFit/>
          </a:bodyPr>
          <a:lstStyle/>
          <a:p>
            <a:r>
              <a:rPr kumimoji="1" lang="ja-JP" altLang="en-US" sz="2400" dirty="0">
                <a:latin typeface="BIZ UDゴシック" panose="020B0400000000000000" pitchFamily="49" charset="-128"/>
                <a:ea typeface="BIZ UDゴシック" panose="020B0400000000000000" pitchFamily="49" charset="-128"/>
              </a:rPr>
              <a:t>かんい</a:t>
            </a:r>
          </a:p>
        </p:txBody>
      </p:sp>
      <p:sp>
        <p:nvSpPr>
          <p:cNvPr id="8" name="テキスト ボックス 7">
            <a:extLst>
              <a:ext uri="{FF2B5EF4-FFF2-40B4-BE49-F238E27FC236}">
                <a16:creationId xmlns:a16="http://schemas.microsoft.com/office/drawing/2014/main" id="{E61FBE59-32D5-47AA-8762-70B3A0F4A6A0}"/>
              </a:ext>
            </a:extLst>
          </p:cNvPr>
          <p:cNvSpPr txBox="1"/>
          <p:nvPr/>
        </p:nvSpPr>
        <p:spPr>
          <a:xfrm>
            <a:off x="5347252" y="447386"/>
            <a:ext cx="1497496" cy="461665"/>
          </a:xfrm>
          <a:prstGeom prst="rect">
            <a:avLst/>
          </a:prstGeom>
          <a:noFill/>
        </p:spPr>
        <p:txBody>
          <a:bodyPr wrap="square" rtlCol="0">
            <a:spAutoFit/>
          </a:bodyPr>
          <a:lstStyle/>
          <a:p>
            <a:r>
              <a:rPr kumimoji="1" lang="ja-JP" altLang="en-US" sz="2400" dirty="0">
                <a:latin typeface="BIZ UDゴシック" panose="020B0400000000000000" pitchFamily="49" charset="-128"/>
                <a:ea typeface="BIZ UDゴシック" panose="020B0400000000000000" pitchFamily="49" charset="-128"/>
              </a:rPr>
              <a:t>じゅんび</a:t>
            </a:r>
          </a:p>
        </p:txBody>
      </p:sp>
    </p:spTree>
    <p:extLst>
      <p:ext uri="{BB962C8B-B14F-4D97-AF65-F5344CB8AC3E}">
        <p14:creationId xmlns:p14="http://schemas.microsoft.com/office/powerpoint/2010/main" val="1290386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E883B67-7D0D-45A4-ACAE-7B3CED86C368}"/>
              </a:ext>
            </a:extLst>
          </p:cNvPr>
          <p:cNvSpPr txBox="1"/>
          <p:nvPr/>
        </p:nvSpPr>
        <p:spPr>
          <a:xfrm>
            <a:off x="0" y="1206944"/>
            <a:ext cx="12054178" cy="3675365"/>
          </a:xfrm>
          <a:prstGeom prst="rect">
            <a:avLst/>
          </a:prstGeom>
          <a:noFill/>
        </p:spPr>
        <p:txBody>
          <a:bodyPr wrap="square" rtlCol="0">
            <a:spAutoFit/>
          </a:bodyPr>
          <a:lstStyle/>
          <a:p>
            <a:pPr algn="ctr">
              <a:lnSpc>
                <a:spcPts val="9200"/>
              </a:lnSpc>
            </a:pPr>
            <a:r>
              <a:rPr kumimoji="1" lang="ja-JP" altLang="en-US" sz="8800" b="1" dirty="0">
                <a:latin typeface="メイリオ" panose="020B0604030504040204" pitchFamily="50" charset="-128"/>
                <a:ea typeface="メイリオ" panose="020B0604030504040204" pitchFamily="50" charset="-128"/>
              </a:rPr>
              <a:t>たくさん食べて飲んで</a:t>
            </a:r>
            <a:endParaRPr kumimoji="1" lang="en-US" altLang="ja-JP" sz="8800" b="1" dirty="0">
              <a:latin typeface="メイリオ" panose="020B0604030504040204" pitchFamily="50" charset="-128"/>
              <a:ea typeface="メイリオ" panose="020B0604030504040204" pitchFamily="50" charset="-128"/>
            </a:endParaRPr>
          </a:p>
          <a:p>
            <a:pPr algn="ctr">
              <a:lnSpc>
                <a:spcPts val="9200"/>
              </a:lnSpc>
            </a:pPr>
            <a:endParaRPr kumimoji="1" lang="en-US" altLang="ja-JP" sz="8800" b="1" dirty="0">
              <a:solidFill>
                <a:srgbClr val="00B0F0"/>
              </a:solidFill>
              <a:latin typeface="メイリオ" panose="020B0604030504040204" pitchFamily="50" charset="-128"/>
              <a:ea typeface="メイリオ" panose="020B0604030504040204" pitchFamily="50" charset="-128"/>
            </a:endParaRPr>
          </a:p>
          <a:p>
            <a:pPr algn="ctr">
              <a:lnSpc>
                <a:spcPts val="9200"/>
              </a:lnSpc>
            </a:pPr>
            <a:r>
              <a:rPr kumimoji="1" lang="ja-JP" altLang="en-US" sz="8800" b="1" dirty="0">
                <a:solidFill>
                  <a:srgbClr val="FFC000"/>
                </a:solidFill>
                <a:latin typeface="メイリオ" panose="020B0604030504040204" pitchFamily="50" charset="-128"/>
                <a:ea typeface="メイリオ" panose="020B0604030504040204" pitchFamily="50" charset="-128"/>
              </a:rPr>
              <a:t>「しっかり出そう！」</a:t>
            </a:r>
          </a:p>
        </p:txBody>
      </p:sp>
      <p:sp>
        <p:nvSpPr>
          <p:cNvPr id="4" name="テキスト ボックス 3">
            <a:extLst>
              <a:ext uri="{FF2B5EF4-FFF2-40B4-BE49-F238E27FC236}">
                <a16:creationId xmlns:a16="http://schemas.microsoft.com/office/drawing/2014/main" id="{FBADA650-C9B3-422E-9767-E84EFCA7DC6A}"/>
              </a:ext>
            </a:extLst>
          </p:cNvPr>
          <p:cNvSpPr txBox="1"/>
          <p:nvPr/>
        </p:nvSpPr>
        <p:spPr>
          <a:xfrm>
            <a:off x="5197666" y="479045"/>
            <a:ext cx="725020" cy="584775"/>
          </a:xfrm>
          <a:prstGeom prst="rect">
            <a:avLst/>
          </a:prstGeom>
          <a:noFill/>
        </p:spPr>
        <p:txBody>
          <a:bodyPr wrap="square" rtlCol="0">
            <a:spAutoFit/>
          </a:bodyPr>
          <a:lstStyle/>
          <a:p>
            <a:r>
              <a:rPr kumimoji="1" lang="ja-JP" altLang="en-US" sz="3200" b="1" dirty="0">
                <a:latin typeface="BIZ UDゴシック" panose="020B0400000000000000" pitchFamily="49" charset="-128"/>
                <a:ea typeface="BIZ UDゴシック" panose="020B0400000000000000" pitchFamily="49" charset="-128"/>
              </a:rPr>
              <a:t>た</a:t>
            </a:r>
            <a:r>
              <a:rPr kumimoji="1" lang="ja-JP" altLang="en-US" sz="3200" b="1" dirty="0">
                <a:solidFill>
                  <a:srgbClr val="00B0F0"/>
                </a:solidFill>
                <a:latin typeface="BIZ UDゴシック" panose="020B0400000000000000" pitchFamily="49" charset="-128"/>
                <a:ea typeface="BIZ UDゴシック" panose="020B0400000000000000" pitchFamily="49" charset="-128"/>
              </a:rPr>
              <a:t>　　　　　　</a:t>
            </a:r>
          </a:p>
        </p:txBody>
      </p:sp>
      <p:sp>
        <p:nvSpPr>
          <p:cNvPr id="5" name="テキスト ボックス 4">
            <a:extLst>
              <a:ext uri="{FF2B5EF4-FFF2-40B4-BE49-F238E27FC236}">
                <a16:creationId xmlns:a16="http://schemas.microsoft.com/office/drawing/2014/main" id="{E7AA2352-2BCB-4490-9639-B156A846BCA9}"/>
              </a:ext>
            </a:extLst>
          </p:cNvPr>
          <p:cNvSpPr txBox="1"/>
          <p:nvPr/>
        </p:nvSpPr>
        <p:spPr>
          <a:xfrm>
            <a:off x="8444667" y="479045"/>
            <a:ext cx="725020" cy="584775"/>
          </a:xfrm>
          <a:prstGeom prst="rect">
            <a:avLst/>
          </a:prstGeom>
          <a:noFill/>
        </p:spPr>
        <p:txBody>
          <a:bodyPr wrap="square" rtlCol="0">
            <a:spAutoFit/>
          </a:bodyPr>
          <a:lstStyle/>
          <a:p>
            <a:r>
              <a:rPr lang="ja-JP" altLang="en-US" sz="3200" b="1" dirty="0">
                <a:latin typeface="BIZ UDゴシック" panose="020B0400000000000000" pitchFamily="49" charset="-128"/>
                <a:ea typeface="BIZ UDゴシック" panose="020B0400000000000000" pitchFamily="49" charset="-128"/>
              </a:rPr>
              <a:t>の</a:t>
            </a:r>
            <a:r>
              <a:rPr kumimoji="1" lang="ja-JP" altLang="en-US" sz="3200" b="1" dirty="0">
                <a:solidFill>
                  <a:srgbClr val="00B0F0"/>
                </a:solidFill>
                <a:latin typeface="BIZ UDゴシック" panose="020B0400000000000000" pitchFamily="49" charset="-128"/>
                <a:ea typeface="BIZ UDゴシック" panose="020B0400000000000000" pitchFamily="49" charset="-128"/>
              </a:rPr>
              <a:t>　　　　　　</a:t>
            </a:r>
          </a:p>
        </p:txBody>
      </p:sp>
      <p:sp>
        <p:nvSpPr>
          <p:cNvPr id="7" name="テキスト ボックス 6">
            <a:extLst>
              <a:ext uri="{FF2B5EF4-FFF2-40B4-BE49-F238E27FC236}">
                <a16:creationId xmlns:a16="http://schemas.microsoft.com/office/drawing/2014/main" id="{044EC29B-A7D6-4FAC-AFF6-AE2D8888C07E}"/>
              </a:ext>
            </a:extLst>
          </p:cNvPr>
          <p:cNvSpPr txBox="1"/>
          <p:nvPr/>
        </p:nvSpPr>
        <p:spPr>
          <a:xfrm>
            <a:off x="6289357" y="2850365"/>
            <a:ext cx="725020" cy="646331"/>
          </a:xfrm>
          <a:prstGeom prst="rect">
            <a:avLst/>
          </a:prstGeom>
          <a:noFill/>
        </p:spPr>
        <p:txBody>
          <a:bodyPr wrap="square" rtlCol="0">
            <a:spAutoFit/>
          </a:bodyPr>
          <a:lstStyle/>
          <a:p>
            <a:r>
              <a:rPr kumimoji="1" lang="ja-JP" altLang="en-US" sz="3600" b="1" dirty="0">
                <a:latin typeface="BIZ UDゴシック" panose="020B0400000000000000" pitchFamily="49" charset="-128"/>
                <a:ea typeface="BIZ UDゴシック" panose="020B0400000000000000" pitchFamily="49" charset="-128"/>
              </a:rPr>
              <a:t>だ</a:t>
            </a:r>
            <a:r>
              <a:rPr kumimoji="1" lang="ja-JP" altLang="en-US" sz="3200" b="1" dirty="0">
                <a:solidFill>
                  <a:srgbClr val="00B0F0"/>
                </a:solidFill>
                <a:latin typeface="BIZ UDゴシック" panose="020B0400000000000000" pitchFamily="49" charset="-128"/>
                <a:ea typeface="BIZ UDゴシック" panose="020B0400000000000000" pitchFamily="49" charset="-128"/>
              </a:rPr>
              <a:t>　　　　　</a:t>
            </a:r>
          </a:p>
        </p:txBody>
      </p:sp>
      <p:pic>
        <p:nvPicPr>
          <p:cNvPr id="12" name="図 11">
            <a:extLst>
              <a:ext uri="{FF2B5EF4-FFF2-40B4-BE49-F238E27FC236}">
                <a16:creationId xmlns:a16="http://schemas.microsoft.com/office/drawing/2014/main" id="{B045B7A2-A1EE-4C25-840C-6F94BD941E5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13072" y="4595854"/>
            <a:ext cx="1667039" cy="2262146"/>
          </a:xfrm>
          <a:prstGeom prst="rect">
            <a:avLst/>
          </a:prstGeom>
        </p:spPr>
      </p:pic>
    </p:spTree>
    <p:extLst>
      <p:ext uri="{BB962C8B-B14F-4D97-AF65-F5344CB8AC3E}">
        <p14:creationId xmlns:p14="http://schemas.microsoft.com/office/powerpoint/2010/main" val="3532840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B76815E9-FC2E-745E-733A-32262D8273E9}"/>
              </a:ext>
            </a:extLst>
          </p:cNvPr>
          <p:cNvGrpSpPr/>
          <p:nvPr/>
        </p:nvGrpSpPr>
        <p:grpSpPr>
          <a:xfrm>
            <a:off x="-75963" y="111914"/>
            <a:ext cx="6585821" cy="6746086"/>
            <a:chOff x="3069907" y="0"/>
            <a:chExt cx="6585821" cy="6746086"/>
          </a:xfrm>
        </p:grpSpPr>
        <p:pic>
          <p:nvPicPr>
            <p:cNvPr id="7" name="図 6">
              <a:extLst>
                <a:ext uri="{FF2B5EF4-FFF2-40B4-BE49-F238E27FC236}">
                  <a16:creationId xmlns:a16="http://schemas.microsoft.com/office/drawing/2014/main" id="{0D7E00D7-D9C1-CAE3-1D71-5215950E86F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9602"/>
            <a:stretch/>
          </p:blipFill>
          <p:spPr>
            <a:xfrm>
              <a:off x="3069907" y="0"/>
              <a:ext cx="6585821" cy="6746086"/>
            </a:xfrm>
            <a:prstGeom prst="rect">
              <a:avLst/>
            </a:prstGeom>
          </p:spPr>
        </p:pic>
        <p:pic>
          <p:nvPicPr>
            <p:cNvPr id="5" name="図 4">
              <a:extLst>
                <a:ext uri="{FF2B5EF4-FFF2-40B4-BE49-F238E27FC236}">
                  <a16:creationId xmlns:a16="http://schemas.microsoft.com/office/drawing/2014/main" id="{04F0D85F-2890-7E2E-E34B-16E469256B0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35121" y="3373043"/>
              <a:ext cx="3455391" cy="3171386"/>
            </a:xfrm>
            <a:prstGeom prst="rect">
              <a:avLst/>
            </a:prstGeom>
          </p:spPr>
        </p:pic>
      </p:grpSp>
      <p:sp>
        <p:nvSpPr>
          <p:cNvPr id="10" name="テキスト ボックス 9">
            <a:extLst>
              <a:ext uri="{FF2B5EF4-FFF2-40B4-BE49-F238E27FC236}">
                <a16:creationId xmlns:a16="http://schemas.microsoft.com/office/drawing/2014/main" id="{CD34C28F-4E81-BBEE-0983-0BC4EACCDA95}"/>
              </a:ext>
            </a:extLst>
          </p:cNvPr>
          <p:cNvSpPr txBox="1"/>
          <p:nvPr/>
        </p:nvSpPr>
        <p:spPr>
          <a:xfrm>
            <a:off x="4379054" y="1131443"/>
            <a:ext cx="7240696" cy="3170099"/>
          </a:xfrm>
          <a:prstGeom prst="rect">
            <a:avLst/>
          </a:prstGeom>
          <a:noFill/>
        </p:spPr>
        <p:txBody>
          <a:bodyPr wrap="square" rtlCol="0">
            <a:spAutoFit/>
          </a:bodyPr>
          <a:lstStyle/>
          <a:p>
            <a:pPr algn="ctr">
              <a:lnSpc>
                <a:spcPts val="12000"/>
              </a:lnSpc>
            </a:pPr>
            <a:r>
              <a:rPr kumimoji="1" lang="ja-JP" altLang="en-US" sz="8800" b="1" dirty="0">
                <a:latin typeface="メイリオ" panose="020B0604030504040204" pitchFamily="50" charset="-128"/>
                <a:ea typeface="メイリオ" panose="020B0604030504040204" pitchFamily="50" charset="-128"/>
              </a:rPr>
              <a:t>トイレット</a:t>
            </a:r>
            <a:endParaRPr kumimoji="1" lang="en-US" altLang="ja-JP" sz="8800" b="1" dirty="0">
              <a:latin typeface="メイリオ" panose="020B0604030504040204" pitchFamily="50" charset="-128"/>
              <a:ea typeface="メイリオ" panose="020B0604030504040204" pitchFamily="50" charset="-128"/>
            </a:endParaRPr>
          </a:p>
          <a:p>
            <a:pPr algn="ctr">
              <a:lnSpc>
                <a:spcPts val="12000"/>
              </a:lnSpc>
            </a:pPr>
            <a:r>
              <a:rPr kumimoji="1" lang="ja-JP" altLang="en-US" sz="8800" b="1" dirty="0">
                <a:latin typeface="メイリオ" panose="020B0604030504040204" pitchFamily="50" charset="-128"/>
                <a:ea typeface="メイリオ" panose="020B0604030504040204" pitchFamily="50" charset="-128"/>
              </a:rPr>
              <a:t>      ペーパー</a:t>
            </a:r>
            <a:endParaRPr kumimoji="1" lang="ja-JP" altLang="en-US" sz="8800" b="1" dirty="0">
              <a:solidFill>
                <a:srgbClr val="FFC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31009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CD34C28F-4E81-BBEE-0983-0BC4EACCDA95}"/>
              </a:ext>
            </a:extLst>
          </p:cNvPr>
          <p:cNvSpPr txBox="1"/>
          <p:nvPr/>
        </p:nvSpPr>
        <p:spPr>
          <a:xfrm>
            <a:off x="306901" y="607027"/>
            <a:ext cx="11309357" cy="3797193"/>
          </a:xfrm>
          <a:prstGeom prst="rect">
            <a:avLst/>
          </a:prstGeom>
          <a:noFill/>
        </p:spPr>
        <p:txBody>
          <a:bodyPr wrap="square" rtlCol="0">
            <a:spAutoFit/>
          </a:bodyPr>
          <a:lstStyle/>
          <a:p>
            <a:pPr algn="ctr">
              <a:lnSpc>
                <a:spcPts val="15000"/>
              </a:lnSpc>
            </a:pPr>
            <a:r>
              <a:rPr kumimoji="1" lang="ja-JP" altLang="en-US" sz="8800" b="1" dirty="0">
                <a:latin typeface="メイリオ" panose="020B0604030504040204" pitchFamily="50" charset="-128"/>
                <a:ea typeface="メイリオ" panose="020B0604030504040204" pitchFamily="50" charset="-128"/>
              </a:rPr>
              <a:t>トイレット ペーパー</a:t>
            </a:r>
            <a:endParaRPr kumimoji="1" lang="en-US" altLang="ja-JP" sz="8800" b="1" dirty="0">
              <a:latin typeface="メイリオ" panose="020B0604030504040204" pitchFamily="50" charset="-128"/>
              <a:ea typeface="メイリオ" panose="020B0604030504040204" pitchFamily="50" charset="-128"/>
            </a:endParaRPr>
          </a:p>
          <a:p>
            <a:pPr algn="ctr">
              <a:lnSpc>
                <a:spcPts val="15000"/>
              </a:lnSpc>
            </a:pPr>
            <a:r>
              <a:rPr kumimoji="1" lang="ja-JP" altLang="en-US" sz="8800" b="1" dirty="0">
                <a:solidFill>
                  <a:srgbClr val="00B0F0"/>
                </a:solidFill>
                <a:latin typeface="メイリオ" panose="020B0604030504040204" pitchFamily="50" charset="-128"/>
                <a:ea typeface="メイリオ" panose="020B0604030504040204" pitchFamily="50" charset="-128"/>
              </a:rPr>
              <a:t>どれだけ使ってる？</a:t>
            </a:r>
          </a:p>
        </p:txBody>
      </p:sp>
      <p:pic>
        <p:nvPicPr>
          <p:cNvPr id="6" name="図 5">
            <a:extLst>
              <a:ext uri="{FF2B5EF4-FFF2-40B4-BE49-F238E27FC236}">
                <a16:creationId xmlns:a16="http://schemas.microsoft.com/office/drawing/2014/main" id="{5025D169-340B-9A67-C4B8-AB306F03573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5074" y="4404220"/>
            <a:ext cx="2131354" cy="2453780"/>
          </a:xfrm>
          <a:prstGeom prst="rect">
            <a:avLst/>
          </a:prstGeom>
        </p:spPr>
      </p:pic>
      <p:pic>
        <p:nvPicPr>
          <p:cNvPr id="11" name="図 10">
            <a:extLst>
              <a:ext uri="{FF2B5EF4-FFF2-40B4-BE49-F238E27FC236}">
                <a16:creationId xmlns:a16="http://schemas.microsoft.com/office/drawing/2014/main" id="{DA800A38-6F74-B69E-625B-960E15E5570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967831" y="4481404"/>
            <a:ext cx="2237759" cy="2386944"/>
          </a:xfrm>
          <a:prstGeom prst="rect">
            <a:avLst/>
          </a:prstGeom>
        </p:spPr>
      </p:pic>
      <p:sp>
        <p:nvSpPr>
          <p:cNvPr id="12" name="テキスト ボックス 11">
            <a:extLst>
              <a:ext uri="{FF2B5EF4-FFF2-40B4-BE49-F238E27FC236}">
                <a16:creationId xmlns:a16="http://schemas.microsoft.com/office/drawing/2014/main" id="{B8E2E0E0-36E4-B9CC-BEBE-B8A39D7C3ACB}"/>
              </a:ext>
            </a:extLst>
          </p:cNvPr>
          <p:cNvSpPr txBox="1"/>
          <p:nvPr/>
        </p:nvSpPr>
        <p:spPr>
          <a:xfrm>
            <a:off x="5452851" y="2346146"/>
            <a:ext cx="2158357" cy="646331"/>
          </a:xfrm>
          <a:prstGeom prst="rect">
            <a:avLst/>
          </a:prstGeom>
          <a:noFill/>
        </p:spPr>
        <p:txBody>
          <a:bodyPr wrap="square" rtlCol="0">
            <a:spAutoFit/>
          </a:bodyPr>
          <a:lstStyle/>
          <a:p>
            <a:r>
              <a:rPr lang="ja-JP" altLang="en-US" sz="3600" b="1" dirty="0">
                <a:solidFill>
                  <a:srgbClr val="00B0F0"/>
                </a:solidFill>
                <a:latin typeface="BIZ UDゴシック" panose="020B0400000000000000" pitchFamily="49" charset="-128"/>
                <a:ea typeface="BIZ UDゴシック" panose="020B0400000000000000" pitchFamily="49" charset="-128"/>
              </a:rPr>
              <a:t>つか</a:t>
            </a:r>
            <a:r>
              <a:rPr kumimoji="1" lang="ja-JP" altLang="en-US" sz="3200" b="1" dirty="0">
                <a:solidFill>
                  <a:srgbClr val="00B0F0"/>
                </a:solidFill>
                <a:latin typeface="BIZ UDゴシック" panose="020B0400000000000000" pitchFamily="49" charset="-128"/>
                <a:ea typeface="BIZ UDゴシック" panose="020B0400000000000000" pitchFamily="49" charset="-128"/>
              </a:rPr>
              <a:t>　　　</a:t>
            </a:r>
          </a:p>
        </p:txBody>
      </p:sp>
    </p:spTree>
    <p:extLst>
      <p:ext uri="{BB962C8B-B14F-4D97-AF65-F5344CB8AC3E}">
        <p14:creationId xmlns:p14="http://schemas.microsoft.com/office/powerpoint/2010/main" val="982434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D78C05-D4CE-45E0-8DA0-16A91B8FCA4B}"/>
              </a:ext>
            </a:extLst>
          </p:cNvPr>
          <p:cNvSpPr>
            <a:spLocks noGrp="1"/>
          </p:cNvSpPr>
          <p:nvPr>
            <p:ph type="ctrTitle"/>
          </p:nvPr>
        </p:nvSpPr>
        <p:spPr>
          <a:xfrm>
            <a:off x="2635624" y="1653989"/>
            <a:ext cx="5826435" cy="609600"/>
          </a:xfrm>
        </p:spPr>
        <p:txBody>
          <a:bodyPr>
            <a:normAutofit fontScale="90000"/>
          </a:bodyPr>
          <a:lstStyle/>
          <a:p>
            <a:r>
              <a:rPr kumimoji="1" lang="ja-JP" altLang="en-US" sz="3200" dirty="0">
                <a:latin typeface="メイリオ" panose="020B0604030504040204" pitchFamily="50" charset="-128"/>
                <a:ea typeface="メイリオ" panose="020B0604030504040204" pitchFamily="50" charset="-128"/>
              </a:rPr>
              <a:t>令和</a:t>
            </a:r>
            <a:r>
              <a:rPr kumimoji="1" lang="en-US" altLang="ja-JP" sz="3200" dirty="0">
                <a:latin typeface="メイリオ" panose="020B0604030504040204" pitchFamily="50" charset="-128"/>
                <a:ea typeface="メイリオ" panose="020B0604030504040204" pitchFamily="50" charset="-128"/>
              </a:rPr>
              <a:t>4</a:t>
            </a:r>
            <a:r>
              <a:rPr kumimoji="1" lang="ja-JP" altLang="en-US" sz="3200" dirty="0">
                <a:latin typeface="メイリオ" panose="020B0604030504040204" pitchFamily="50" charset="-128"/>
                <a:ea typeface="メイリオ" panose="020B0604030504040204" pitchFamily="50" charset="-128"/>
              </a:rPr>
              <a:t>年度　小学校での防災教育</a:t>
            </a:r>
          </a:p>
        </p:txBody>
      </p:sp>
      <p:sp>
        <p:nvSpPr>
          <p:cNvPr id="3" name="字幕 2">
            <a:extLst>
              <a:ext uri="{FF2B5EF4-FFF2-40B4-BE49-F238E27FC236}">
                <a16:creationId xmlns:a16="http://schemas.microsoft.com/office/drawing/2014/main" id="{931060EE-6C34-46DA-8F30-AB9A4F9BA488}"/>
              </a:ext>
            </a:extLst>
          </p:cNvPr>
          <p:cNvSpPr>
            <a:spLocks noGrp="1"/>
          </p:cNvSpPr>
          <p:nvPr>
            <p:ph type="subTitle" idx="1"/>
          </p:nvPr>
        </p:nvSpPr>
        <p:spPr>
          <a:xfrm>
            <a:off x="1882588" y="2669240"/>
            <a:ext cx="7611035" cy="1246094"/>
          </a:xfrm>
        </p:spPr>
        <p:txBody>
          <a:bodyPr>
            <a:normAutofit fontScale="85000" lnSpcReduction="10000"/>
          </a:bodyPr>
          <a:lstStyle/>
          <a:p>
            <a:r>
              <a:rPr kumimoji="1" lang="ja-JP" altLang="en-US" sz="7200" b="1" dirty="0">
                <a:latin typeface="メイリオ" panose="020B0604030504040204" pitchFamily="50" charset="-128"/>
                <a:ea typeface="メイリオ" panose="020B0604030504040204" pitchFamily="50" charset="-128"/>
              </a:rPr>
              <a:t>金沢市立〇〇小学校</a:t>
            </a:r>
          </a:p>
        </p:txBody>
      </p:sp>
      <p:sp>
        <p:nvSpPr>
          <p:cNvPr id="4" name="タイトル 1">
            <a:extLst>
              <a:ext uri="{FF2B5EF4-FFF2-40B4-BE49-F238E27FC236}">
                <a16:creationId xmlns:a16="http://schemas.microsoft.com/office/drawing/2014/main" id="{3D8FE88F-9964-4DD7-9CDE-46FE45A7F677}"/>
              </a:ext>
            </a:extLst>
          </p:cNvPr>
          <p:cNvSpPr txBox="1">
            <a:spLocks/>
          </p:cNvSpPr>
          <p:nvPr/>
        </p:nvSpPr>
        <p:spPr>
          <a:xfrm>
            <a:off x="2088775" y="4105837"/>
            <a:ext cx="7198659" cy="609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200" dirty="0">
                <a:latin typeface="メイリオ" panose="020B0604030504040204" pitchFamily="50" charset="-128"/>
                <a:ea typeface="メイリオ" panose="020B0604030504040204" pitchFamily="50" charset="-128"/>
              </a:rPr>
              <a:t>令和</a:t>
            </a:r>
            <a:r>
              <a:rPr lang="en-US" altLang="ja-JP" sz="3200" dirty="0">
                <a:latin typeface="メイリオ" panose="020B0604030504040204" pitchFamily="50" charset="-128"/>
                <a:ea typeface="メイリオ" panose="020B0604030504040204" pitchFamily="50" charset="-128"/>
              </a:rPr>
              <a:t>5</a:t>
            </a:r>
            <a:r>
              <a:rPr lang="ja-JP" altLang="en-US" sz="3200" dirty="0">
                <a:latin typeface="メイリオ" panose="020B0604030504040204" pitchFamily="50" charset="-128"/>
                <a:ea typeface="メイリオ" panose="020B0604030504040204" pitchFamily="50" charset="-128"/>
              </a:rPr>
              <a:t>年</a:t>
            </a:r>
            <a:r>
              <a:rPr lang="en-US" altLang="ja-JP" sz="3200" dirty="0">
                <a:latin typeface="メイリオ" panose="020B0604030504040204" pitchFamily="50" charset="-128"/>
                <a:ea typeface="メイリオ" panose="020B0604030504040204" pitchFamily="50" charset="-128"/>
              </a:rPr>
              <a:t>2</a:t>
            </a:r>
            <a:r>
              <a:rPr lang="ja-JP" altLang="en-US" sz="3200" dirty="0">
                <a:latin typeface="メイリオ" panose="020B0604030504040204" pitchFamily="50" charset="-128"/>
                <a:ea typeface="メイリオ" panose="020B0604030504040204" pitchFamily="50" charset="-128"/>
              </a:rPr>
              <a:t>月</a:t>
            </a:r>
            <a:r>
              <a:rPr lang="en-US" altLang="ja-JP" sz="3200" dirty="0">
                <a:latin typeface="メイリオ" panose="020B0604030504040204" pitchFamily="50" charset="-128"/>
                <a:ea typeface="メイリオ" panose="020B0604030504040204" pitchFamily="50" charset="-128"/>
              </a:rPr>
              <a:t>11</a:t>
            </a:r>
            <a:r>
              <a:rPr lang="ja-JP" altLang="en-US" sz="3200" dirty="0">
                <a:latin typeface="メイリオ" panose="020B0604030504040204" pitchFamily="50" charset="-128"/>
                <a:ea typeface="メイリオ" panose="020B0604030504040204" pitchFamily="50" charset="-128"/>
              </a:rPr>
              <a:t>日</a:t>
            </a:r>
          </a:p>
        </p:txBody>
      </p:sp>
      <p:sp>
        <p:nvSpPr>
          <p:cNvPr id="5" name="タイトル 1">
            <a:extLst>
              <a:ext uri="{FF2B5EF4-FFF2-40B4-BE49-F238E27FC236}">
                <a16:creationId xmlns:a16="http://schemas.microsoft.com/office/drawing/2014/main" id="{FCE9C678-A6F9-4CF7-B0F9-2D2F0AE607F9}"/>
              </a:ext>
            </a:extLst>
          </p:cNvPr>
          <p:cNvSpPr txBox="1">
            <a:spLocks/>
          </p:cNvSpPr>
          <p:nvPr/>
        </p:nvSpPr>
        <p:spPr>
          <a:xfrm>
            <a:off x="2513012" y="5951086"/>
            <a:ext cx="7198659" cy="609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dirty="0"/>
              <a:t>かなざわコミュニティ防災士ネットワーク</a:t>
            </a:r>
          </a:p>
        </p:txBody>
      </p:sp>
      <p:pic>
        <p:nvPicPr>
          <p:cNvPr id="6" name="図 5">
            <a:extLst>
              <a:ext uri="{FF2B5EF4-FFF2-40B4-BE49-F238E27FC236}">
                <a16:creationId xmlns:a16="http://schemas.microsoft.com/office/drawing/2014/main" id="{97385BEF-18D7-4FB6-9D61-873FFBD9D8EA}"/>
              </a:ext>
            </a:extLst>
          </p:cNvPr>
          <p:cNvPicPr>
            <a:picLocks noChangeAspect="1"/>
          </p:cNvPicPr>
          <p:nvPr/>
        </p:nvPicPr>
        <p:blipFill>
          <a:blip r:embed="rId3"/>
          <a:stretch>
            <a:fillRect/>
          </a:stretch>
        </p:blipFill>
        <p:spPr>
          <a:xfrm>
            <a:off x="2568923" y="6036385"/>
            <a:ext cx="597460" cy="524301"/>
          </a:xfrm>
          <a:prstGeom prst="rect">
            <a:avLst/>
          </a:prstGeom>
        </p:spPr>
      </p:pic>
    </p:spTree>
    <p:extLst>
      <p:ext uri="{BB962C8B-B14F-4D97-AF65-F5344CB8AC3E}">
        <p14:creationId xmlns:p14="http://schemas.microsoft.com/office/powerpoint/2010/main" val="1155748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18AC4AE5-D838-BC8E-85FD-792E65E601F8}"/>
              </a:ext>
            </a:extLst>
          </p:cNvPr>
          <p:cNvGraphicFramePr>
            <a:graphicFrameLocks noGrp="1"/>
          </p:cNvGraphicFramePr>
          <p:nvPr>
            <p:extLst>
              <p:ext uri="{D42A27DB-BD31-4B8C-83A1-F6EECF244321}">
                <p14:modId xmlns:p14="http://schemas.microsoft.com/office/powerpoint/2010/main" val="434558252"/>
              </p:ext>
            </p:extLst>
          </p:nvPr>
        </p:nvGraphicFramePr>
        <p:xfrm>
          <a:off x="1126835" y="1352286"/>
          <a:ext cx="10123056" cy="5212080"/>
        </p:xfrm>
        <a:graphic>
          <a:graphicData uri="http://schemas.openxmlformats.org/drawingml/2006/table">
            <a:tbl>
              <a:tblPr firstRow="1" bandRow="1">
                <a:tableStyleId>{5C22544A-7EE6-4342-B048-85BDC9FD1C3A}</a:tableStyleId>
              </a:tblPr>
              <a:tblGrid>
                <a:gridCol w="3374352">
                  <a:extLst>
                    <a:ext uri="{9D8B030D-6E8A-4147-A177-3AD203B41FA5}">
                      <a16:colId xmlns:a16="http://schemas.microsoft.com/office/drawing/2014/main" val="2183573588"/>
                    </a:ext>
                  </a:extLst>
                </a:gridCol>
                <a:gridCol w="3642992">
                  <a:extLst>
                    <a:ext uri="{9D8B030D-6E8A-4147-A177-3AD203B41FA5}">
                      <a16:colId xmlns:a16="http://schemas.microsoft.com/office/drawing/2014/main" val="2840195595"/>
                    </a:ext>
                  </a:extLst>
                </a:gridCol>
                <a:gridCol w="3105712">
                  <a:extLst>
                    <a:ext uri="{9D8B030D-6E8A-4147-A177-3AD203B41FA5}">
                      <a16:colId xmlns:a16="http://schemas.microsoft.com/office/drawing/2014/main" val="399560688"/>
                    </a:ext>
                  </a:extLst>
                </a:gridCol>
              </a:tblGrid>
              <a:tr h="156865">
                <a:tc>
                  <a:txBody>
                    <a:bodyPr/>
                    <a:lstStyle/>
                    <a:p>
                      <a:pPr algn="ctr"/>
                      <a:endParaRPr kumimoji="1" lang="ja-JP" altLang="en-US" sz="2400" b="1"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en-US" altLang="ja-JP" sz="24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6000" b="1" dirty="0">
                          <a:solidFill>
                            <a:schemeClr val="tx1"/>
                          </a:solidFill>
                          <a:latin typeface="メイリオ" panose="020B0604030504040204" pitchFamily="50" charset="-128"/>
                          <a:ea typeface="メイリオ" panose="020B0604030504040204" pitchFamily="50" charset="-128"/>
                        </a:rPr>
                        <a:t>大便</a:t>
                      </a:r>
                      <a:endParaRPr kumimoji="1" lang="en-US" altLang="ja-JP" sz="6000" b="1" dirty="0">
                        <a:solidFill>
                          <a:schemeClr val="tx1"/>
                        </a:solidFill>
                        <a:latin typeface="メイリオ" panose="020B0604030504040204" pitchFamily="50" charset="-128"/>
                        <a:ea typeface="メイリオ" panose="020B0604030504040204" pitchFamily="50" charset="-128"/>
                      </a:endParaRPr>
                    </a:p>
                    <a:p>
                      <a:pPr algn="ctr"/>
                      <a:endParaRPr kumimoji="1" lang="ja-JP" altLang="en-US" sz="2400" b="1" dirty="0">
                        <a:solidFill>
                          <a:schemeClr val="tx1"/>
                        </a:solidFill>
                        <a:latin typeface="メイリオ" panose="020B0604030504040204" pitchFamily="50" charset="-128"/>
                        <a:ea typeface="メイリオ" panose="020B0604030504040204" pitchFamily="50" charset="-128"/>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6000" b="1" dirty="0">
                          <a:solidFill>
                            <a:schemeClr val="tx1"/>
                          </a:solidFill>
                          <a:latin typeface="メイリオ" panose="020B0604030504040204" pitchFamily="50" charset="-128"/>
                          <a:ea typeface="メイリオ" panose="020B0604030504040204" pitchFamily="50" charset="-128"/>
                        </a:rPr>
                        <a:t>小便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3286767"/>
                  </a:ext>
                </a:extLst>
              </a:tr>
              <a:tr h="370840">
                <a:tc>
                  <a:txBody>
                    <a:bodyPr/>
                    <a:lstStyle/>
                    <a:p>
                      <a:pPr algn="ctr"/>
                      <a:r>
                        <a:rPr kumimoji="1" lang="ja-JP" altLang="en-US" sz="6000" b="1" dirty="0">
                          <a:solidFill>
                            <a:schemeClr val="tx1"/>
                          </a:solidFill>
                          <a:latin typeface="メイリオ" panose="020B0604030504040204" pitchFamily="50" charset="-128"/>
                          <a:ea typeface="メイリオ" panose="020B0604030504040204" pitchFamily="50" charset="-128"/>
                        </a:rPr>
                        <a:t>男性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en-US" altLang="ja-JP" sz="2400" b="1" dirty="0">
                        <a:solidFill>
                          <a:schemeClr val="tx1"/>
                        </a:solidFill>
                        <a:latin typeface="メイリオ" panose="020B0604030504040204" pitchFamily="50" charset="-128"/>
                        <a:ea typeface="メイリオ" panose="020B0604030504040204" pitchFamily="50" charset="-128"/>
                      </a:endParaRPr>
                    </a:p>
                    <a:p>
                      <a:pPr algn="ctr"/>
                      <a:r>
                        <a:rPr kumimoji="1" lang="en-US" altLang="ja-JP" sz="6000" b="1" dirty="0">
                          <a:solidFill>
                            <a:schemeClr val="tx1"/>
                          </a:solidFill>
                          <a:latin typeface="メイリオ" panose="020B0604030504040204" pitchFamily="50" charset="-128"/>
                          <a:ea typeface="メイリオ" panose="020B0604030504040204" pitchFamily="50" charset="-128"/>
                        </a:rPr>
                        <a:t>3.15 m</a:t>
                      </a:r>
                    </a:p>
                    <a:p>
                      <a:pPr algn="ctr"/>
                      <a:endParaRPr kumimoji="1" lang="ja-JP" altLang="en-US" sz="2400" b="1"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6600" b="1" dirty="0">
                          <a:solidFill>
                            <a:schemeClr val="tx1"/>
                          </a:solidFill>
                          <a:latin typeface="メイリオ" panose="020B0604030504040204" pitchFamily="50" charset="-128"/>
                          <a:ea typeface="メイリオ" panose="020B0604030504040204" pitchFamily="50" charset="-128"/>
                        </a:rPr>
                        <a:t>-</a:t>
                      </a:r>
                      <a:endParaRPr kumimoji="1" lang="ja-JP" altLang="en-US" sz="6600" b="1"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2695030"/>
                  </a:ext>
                </a:extLst>
              </a:tr>
              <a:tr h="370840">
                <a:tc>
                  <a:txBody>
                    <a:bodyPr/>
                    <a:lstStyle/>
                    <a:p>
                      <a:pPr algn="ctr"/>
                      <a:r>
                        <a:rPr kumimoji="1" lang="ja-JP" altLang="en-US" sz="6000" b="1" dirty="0">
                          <a:solidFill>
                            <a:schemeClr val="tx1"/>
                          </a:solidFill>
                          <a:latin typeface="メイリオ" panose="020B0604030504040204" pitchFamily="50" charset="-128"/>
                          <a:ea typeface="メイリオ" panose="020B0604030504040204" pitchFamily="50" charset="-128"/>
                        </a:rPr>
                        <a:t>女性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en-US" altLang="ja-JP" sz="2400" b="1" dirty="0">
                        <a:solidFill>
                          <a:schemeClr val="tx1"/>
                        </a:solidFill>
                        <a:latin typeface="メイリオ" panose="020B0604030504040204" pitchFamily="50" charset="-128"/>
                        <a:ea typeface="メイリオ" panose="020B0604030504040204" pitchFamily="50" charset="-128"/>
                      </a:endParaRPr>
                    </a:p>
                    <a:p>
                      <a:pPr algn="ctr"/>
                      <a:r>
                        <a:rPr kumimoji="1" lang="en-US" altLang="ja-JP" sz="6000" b="1" dirty="0">
                          <a:solidFill>
                            <a:schemeClr val="tx1"/>
                          </a:solidFill>
                          <a:latin typeface="メイリオ" panose="020B0604030504040204" pitchFamily="50" charset="-128"/>
                          <a:ea typeface="メイリオ" panose="020B0604030504040204" pitchFamily="50" charset="-128"/>
                        </a:rPr>
                        <a:t>3.52 m</a:t>
                      </a:r>
                    </a:p>
                    <a:p>
                      <a:pPr algn="ctr"/>
                      <a:endParaRPr kumimoji="1" lang="ja-JP" altLang="en-US" sz="2400" b="1"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6000" b="1" dirty="0">
                          <a:solidFill>
                            <a:schemeClr val="tx1"/>
                          </a:solidFill>
                          <a:latin typeface="メイリオ" panose="020B0604030504040204" pitchFamily="50" charset="-128"/>
                          <a:ea typeface="メイリオ" panose="020B0604030504040204" pitchFamily="50" charset="-128"/>
                        </a:rPr>
                        <a:t>1.45 m</a:t>
                      </a:r>
                      <a:endParaRPr kumimoji="1" lang="ja-JP" altLang="en-US" sz="6000" b="1"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7304866"/>
                  </a:ext>
                </a:extLst>
              </a:tr>
            </a:tbl>
          </a:graphicData>
        </a:graphic>
      </p:graphicFrame>
      <p:sp>
        <p:nvSpPr>
          <p:cNvPr id="5" name="テキスト ボックス 4">
            <a:extLst>
              <a:ext uri="{FF2B5EF4-FFF2-40B4-BE49-F238E27FC236}">
                <a16:creationId xmlns:a16="http://schemas.microsoft.com/office/drawing/2014/main" id="{08DA67E7-0C5D-F829-8665-7D0F35482B25}"/>
              </a:ext>
            </a:extLst>
          </p:cNvPr>
          <p:cNvSpPr txBox="1"/>
          <p:nvPr/>
        </p:nvSpPr>
        <p:spPr>
          <a:xfrm>
            <a:off x="5677951" y="1190243"/>
            <a:ext cx="2182189" cy="584775"/>
          </a:xfrm>
          <a:prstGeom prst="rect">
            <a:avLst/>
          </a:prstGeom>
          <a:noFill/>
        </p:spPr>
        <p:txBody>
          <a:bodyPr wrap="square" rtlCol="0">
            <a:spAutoFit/>
          </a:bodyPr>
          <a:lstStyle/>
          <a:p>
            <a:r>
              <a:rPr lang="ja-JP" altLang="en-US" sz="2400" b="1" dirty="0">
                <a:latin typeface="BIZ UDゴシック" panose="020B0400000000000000" pitchFamily="49" charset="-128"/>
                <a:ea typeface="BIZ UDゴシック" panose="020B0400000000000000" pitchFamily="49" charset="-128"/>
              </a:rPr>
              <a:t>だいべん</a:t>
            </a:r>
            <a:r>
              <a:rPr kumimoji="1" lang="ja-JP" altLang="en-US" sz="2400" b="1" dirty="0">
                <a:solidFill>
                  <a:srgbClr val="00B0F0"/>
                </a:solidFill>
                <a:latin typeface="BIZ UDゴシック" panose="020B0400000000000000" pitchFamily="49" charset="-128"/>
                <a:ea typeface="BIZ UDゴシック" panose="020B0400000000000000" pitchFamily="49" charset="-128"/>
              </a:rPr>
              <a:t>　</a:t>
            </a:r>
            <a:r>
              <a:rPr kumimoji="1" lang="ja-JP" altLang="en-US" sz="3200" b="1" dirty="0">
                <a:solidFill>
                  <a:srgbClr val="00B0F0"/>
                </a:solidFill>
                <a:latin typeface="BIZ UDゴシック" panose="020B0400000000000000" pitchFamily="49" charset="-128"/>
                <a:ea typeface="BIZ UDゴシック" panose="020B0400000000000000" pitchFamily="49" charset="-128"/>
              </a:rPr>
              <a:t>　　　</a:t>
            </a:r>
          </a:p>
        </p:txBody>
      </p:sp>
      <p:sp>
        <p:nvSpPr>
          <p:cNvPr id="6" name="テキスト ボックス 5">
            <a:extLst>
              <a:ext uri="{FF2B5EF4-FFF2-40B4-BE49-F238E27FC236}">
                <a16:creationId xmlns:a16="http://schemas.microsoft.com/office/drawing/2014/main" id="{DEA05E95-F472-6CD7-F068-7BEE3CA214D7}"/>
              </a:ext>
            </a:extLst>
          </p:cNvPr>
          <p:cNvSpPr txBox="1"/>
          <p:nvPr/>
        </p:nvSpPr>
        <p:spPr>
          <a:xfrm>
            <a:off x="8878160" y="1200193"/>
            <a:ext cx="2182189" cy="584775"/>
          </a:xfrm>
          <a:prstGeom prst="rect">
            <a:avLst/>
          </a:prstGeom>
          <a:noFill/>
        </p:spPr>
        <p:txBody>
          <a:bodyPr wrap="square" rtlCol="0">
            <a:spAutoFit/>
          </a:bodyPr>
          <a:lstStyle/>
          <a:p>
            <a:r>
              <a:rPr lang="ja-JP" altLang="en-US" sz="2400" b="1" dirty="0">
                <a:latin typeface="BIZ UDゴシック" panose="020B0400000000000000" pitchFamily="49" charset="-128"/>
                <a:ea typeface="BIZ UDゴシック" panose="020B0400000000000000" pitchFamily="49" charset="-128"/>
              </a:rPr>
              <a:t>しょうべん</a:t>
            </a:r>
            <a:r>
              <a:rPr kumimoji="1" lang="ja-JP" altLang="en-US" sz="2400" b="1" dirty="0">
                <a:solidFill>
                  <a:srgbClr val="00B0F0"/>
                </a:solidFill>
                <a:latin typeface="BIZ UDゴシック" panose="020B0400000000000000" pitchFamily="49" charset="-128"/>
                <a:ea typeface="BIZ UDゴシック" panose="020B0400000000000000" pitchFamily="49" charset="-128"/>
              </a:rPr>
              <a:t>　</a:t>
            </a:r>
            <a:r>
              <a:rPr kumimoji="1" lang="ja-JP" altLang="en-US" sz="3200" b="1" dirty="0">
                <a:solidFill>
                  <a:srgbClr val="00B0F0"/>
                </a:solidFill>
                <a:latin typeface="BIZ UDゴシック" panose="020B0400000000000000" pitchFamily="49" charset="-128"/>
                <a:ea typeface="BIZ UDゴシック" panose="020B0400000000000000" pitchFamily="49" charset="-128"/>
              </a:rPr>
              <a:t>　　　</a:t>
            </a:r>
          </a:p>
        </p:txBody>
      </p:sp>
      <p:sp>
        <p:nvSpPr>
          <p:cNvPr id="7" name="テキスト ボックス 6">
            <a:extLst>
              <a:ext uri="{FF2B5EF4-FFF2-40B4-BE49-F238E27FC236}">
                <a16:creationId xmlns:a16="http://schemas.microsoft.com/office/drawing/2014/main" id="{D3B43A47-3662-A03E-958D-E85611286BF6}"/>
              </a:ext>
            </a:extLst>
          </p:cNvPr>
          <p:cNvSpPr txBox="1"/>
          <p:nvPr/>
        </p:nvSpPr>
        <p:spPr>
          <a:xfrm>
            <a:off x="2071154" y="3033162"/>
            <a:ext cx="1614154" cy="461665"/>
          </a:xfrm>
          <a:prstGeom prst="rect">
            <a:avLst/>
          </a:prstGeom>
          <a:noFill/>
        </p:spPr>
        <p:txBody>
          <a:bodyPr wrap="square" rtlCol="0">
            <a:spAutoFit/>
          </a:bodyPr>
          <a:lstStyle/>
          <a:p>
            <a:r>
              <a:rPr lang="ja-JP" altLang="en-US" sz="2400" b="1" dirty="0">
                <a:latin typeface="BIZ UDゴシック" panose="020B0400000000000000" pitchFamily="49" charset="-128"/>
                <a:ea typeface="BIZ UDゴシック" panose="020B0400000000000000" pitchFamily="49" charset="-128"/>
              </a:rPr>
              <a:t>だんせい</a:t>
            </a:r>
            <a:endParaRPr kumimoji="1" lang="ja-JP" altLang="en-US" sz="3200" b="1" dirty="0">
              <a:solidFill>
                <a:srgbClr val="00B0F0"/>
              </a:solidFill>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C2C21973-31F4-3478-1BA5-2EE55BD09847}"/>
              </a:ext>
            </a:extLst>
          </p:cNvPr>
          <p:cNvSpPr txBox="1"/>
          <p:nvPr/>
        </p:nvSpPr>
        <p:spPr>
          <a:xfrm>
            <a:off x="2052682" y="4773400"/>
            <a:ext cx="1614154" cy="461665"/>
          </a:xfrm>
          <a:prstGeom prst="rect">
            <a:avLst/>
          </a:prstGeom>
          <a:noFill/>
        </p:spPr>
        <p:txBody>
          <a:bodyPr wrap="square" rtlCol="0">
            <a:spAutoFit/>
          </a:bodyPr>
          <a:lstStyle/>
          <a:p>
            <a:r>
              <a:rPr lang="ja-JP" altLang="en-US" sz="2400" b="1" dirty="0">
                <a:latin typeface="BIZ UDゴシック" panose="020B0400000000000000" pitchFamily="49" charset="-128"/>
                <a:ea typeface="BIZ UDゴシック" panose="020B0400000000000000" pitchFamily="49" charset="-128"/>
              </a:rPr>
              <a:t>じょせい</a:t>
            </a:r>
            <a:endParaRPr kumimoji="1" lang="ja-JP" altLang="en-US" sz="3200" b="1" dirty="0">
              <a:solidFill>
                <a:srgbClr val="00B0F0"/>
              </a:solidFill>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2DD7BE0F-1BB0-C186-C1B3-5EE28B14DF27}"/>
              </a:ext>
            </a:extLst>
          </p:cNvPr>
          <p:cNvSpPr txBox="1"/>
          <p:nvPr/>
        </p:nvSpPr>
        <p:spPr>
          <a:xfrm>
            <a:off x="937293" y="496652"/>
            <a:ext cx="7095935" cy="769441"/>
          </a:xfrm>
          <a:prstGeom prst="rect">
            <a:avLst/>
          </a:prstGeom>
          <a:noFill/>
        </p:spPr>
        <p:txBody>
          <a:bodyPr wrap="square" rtlCol="0">
            <a:spAutoFit/>
          </a:bodyPr>
          <a:lstStyle/>
          <a:p>
            <a:r>
              <a:rPr lang="ja-JP" altLang="en-US" sz="3600" b="1" dirty="0">
                <a:latin typeface="BIZ UDゴシック" panose="020B0400000000000000" pitchFamily="49" charset="-128"/>
                <a:ea typeface="BIZ UDゴシック" panose="020B0400000000000000" pitchFamily="49" charset="-128"/>
              </a:rPr>
              <a:t>トイレットペーパーの平均使用量</a:t>
            </a:r>
            <a:r>
              <a:rPr kumimoji="1" lang="ja-JP" altLang="en-US" sz="4400" b="1" dirty="0">
                <a:solidFill>
                  <a:srgbClr val="00B0F0"/>
                </a:solidFill>
                <a:latin typeface="BIZ UDゴシック" panose="020B0400000000000000" pitchFamily="49" charset="-128"/>
                <a:ea typeface="BIZ UDゴシック" panose="020B0400000000000000" pitchFamily="49" charset="-128"/>
              </a:rPr>
              <a:t>　　　</a:t>
            </a:r>
          </a:p>
        </p:txBody>
      </p:sp>
      <p:sp>
        <p:nvSpPr>
          <p:cNvPr id="10" name="テキスト ボックス 9">
            <a:extLst>
              <a:ext uri="{FF2B5EF4-FFF2-40B4-BE49-F238E27FC236}">
                <a16:creationId xmlns:a16="http://schemas.microsoft.com/office/drawing/2014/main" id="{5A3D689E-2CC3-1EAE-63BC-090627132CB3}"/>
              </a:ext>
            </a:extLst>
          </p:cNvPr>
          <p:cNvSpPr txBox="1"/>
          <p:nvPr/>
        </p:nvSpPr>
        <p:spPr>
          <a:xfrm>
            <a:off x="5513912" y="265819"/>
            <a:ext cx="3720044" cy="461665"/>
          </a:xfrm>
          <a:prstGeom prst="rect">
            <a:avLst/>
          </a:prstGeom>
          <a:noFill/>
        </p:spPr>
        <p:txBody>
          <a:bodyPr wrap="square" rtlCol="0">
            <a:spAutoFit/>
          </a:bodyPr>
          <a:lstStyle/>
          <a:p>
            <a:r>
              <a:rPr lang="ja-JP" altLang="en-US" b="1" dirty="0">
                <a:latin typeface="BIZ UDゴシック" panose="020B0400000000000000" pitchFamily="49" charset="-128"/>
                <a:ea typeface="BIZ UDゴシック" panose="020B0400000000000000" pitchFamily="49" charset="-128"/>
              </a:rPr>
              <a:t>へいきんしようりょう</a:t>
            </a:r>
            <a:r>
              <a:rPr kumimoji="1" lang="ja-JP" altLang="en-US" sz="2400" b="1" dirty="0">
                <a:solidFill>
                  <a:srgbClr val="00B0F0"/>
                </a:solidFill>
                <a:latin typeface="BIZ UDゴシック" panose="020B0400000000000000" pitchFamily="49" charset="-128"/>
                <a:ea typeface="BIZ UDゴシック" panose="020B0400000000000000" pitchFamily="49" charset="-128"/>
              </a:rPr>
              <a:t>　　　</a:t>
            </a:r>
          </a:p>
        </p:txBody>
      </p:sp>
      <p:sp>
        <p:nvSpPr>
          <p:cNvPr id="11" name="テキスト ボックス 10">
            <a:extLst>
              <a:ext uri="{FF2B5EF4-FFF2-40B4-BE49-F238E27FC236}">
                <a16:creationId xmlns:a16="http://schemas.microsoft.com/office/drawing/2014/main" id="{F2957CCB-C5B7-C727-B02B-486CE417F8D4}"/>
              </a:ext>
            </a:extLst>
          </p:cNvPr>
          <p:cNvSpPr txBox="1"/>
          <p:nvPr/>
        </p:nvSpPr>
        <p:spPr>
          <a:xfrm>
            <a:off x="8033228" y="881373"/>
            <a:ext cx="2770909" cy="400110"/>
          </a:xfrm>
          <a:prstGeom prst="rect">
            <a:avLst/>
          </a:prstGeom>
          <a:noFill/>
        </p:spPr>
        <p:txBody>
          <a:bodyPr wrap="square" rtlCol="0">
            <a:spAutoFit/>
          </a:bodyPr>
          <a:lstStyle/>
          <a:p>
            <a:r>
              <a:rPr lang="en-US" altLang="ja-JP" sz="1600" b="1"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一社</a:t>
            </a:r>
            <a:r>
              <a:rPr lang="en-US" altLang="ja-JP" sz="1600" b="1"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日本トイレ協会調べ</a:t>
            </a:r>
            <a:r>
              <a:rPr kumimoji="1" lang="ja-JP" altLang="en-US" sz="2000" b="1" dirty="0">
                <a:solidFill>
                  <a:srgbClr val="00B0F0"/>
                </a:solidFill>
                <a:latin typeface="BIZ UDゴシック" panose="020B0400000000000000" pitchFamily="49" charset="-128"/>
                <a:ea typeface="BIZ UDゴシック" panose="020B0400000000000000" pitchFamily="49" charset="-128"/>
              </a:rPr>
              <a:t>　</a:t>
            </a:r>
          </a:p>
        </p:txBody>
      </p:sp>
    </p:spTree>
    <p:extLst>
      <p:ext uri="{BB962C8B-B14F-4D97-AF65-F5344CB8AC3E}">
        <p14:creationId xmlns:p14="http://schemas.microsoft.com/office/powerpoint/2010/main" val="121339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8E78AB-D205-E534-6093-CB0092BDE5AC}"/>
              </a:ext>
            </a:extLst>
          </p:cNvPr>
          <p:cNvSpPr>
            <a:spLocks noGrp="1"/>
          </p:cNvSpPr>
          <p:nvPr>
            <p:ph type="title"/>
          </p:nvPr>
        </p:nvSpPr>
        <p:spPr>
          <a:xfrm>
            <a:off x="749227" y="545758"/>
            <a:ext cx="10515600" cy="2537466"/>
          </a:xfrm>
        </p:spPr>
        <p:txBody>
          <a:bodyPr>
            <a:normAutofit fontScale="90000"/>
          </a:bodyPr>
          <a:lstStyle/>
          <a:p>
            <a:pPr>
              <a:lnSpc>
                <a:spcPct val="200000"/>
              </a:lnSpc>
            </a:pPr>
            <a:br>
              <a:rPr kumimoji="1" lang="en-US" altLang="ja-JP" dirty="0"/>
            </a:br>
            <a:r>
              <a:rPr kumimoji="1" lang="ja-JP" altLang="en-US" sz="6700" b="1" dirty="0">
                <a:latin typeface="メイリオ" panose="020B0604030504040204" pitchFamily="50" charset="-128"/>
                <a:ea typeface="メイリオ" panose="020B0604030504040204" pitchFamily="50" charset="-128"/>
              </a:rPr>
              <a:t>実際にトイレットペーパーを</a:t>
            </a:r>
            <a:br>
              <a:rPr kumimoji="1" lang="en-US" altLang="ja-JP" sz="6700" b="1" dirty="0">
                <a:latin typeface="メイリオ" panose="020B0604030504040204" pitchFamily="50" charset="-128"/>
                <a:ea typeface="メイリオ" panose="020B0604030504040204" pitchFamily="50" charset="-128"/>
              </a:rPr>
            </a:br>
            <a:r>
              <a:rPr kumimoji="1" lang="ja-JP" altLang="en-US" sz="6700" b="1" dirty="0">
                <a:latin typeface="メイリオ" panose="020B0604030504040204" pitchFamily="50" charset="-128"/>
                <a:ea typeface="メイリオ" panose="020B0604030504040204" pitchFamily="50" charset="-128"/>
              </a:rPr>
              <a:t>巻き取ってみよう！</a:t>
            </a:r>
            <a:endParaRPr kumimoji="1" lang="ja-JP" altLang="en-US" b="1"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645E2373-C375-798B-D96A-068727BE5546}"/>
              </a:ext>
            </a:extLst>
          </p:cNvPr>
          <p:cNvSpPr txBox="1"/>
          <p:nvPr/>
        </p:nvSpPr>
        <p:spPr>
          <a:xfrm>
            <a:off x="838105" y="740852"/>
            <a:ext cx="1728131" cy="584775"/>
          </a:xfrm>
          <a:prstGeom prst="rect">
            <a:avLst/>
          </a:prstGeom>
          <a:noFill/>
        </p:spPr>
        <p:txBody>
          <a:bodyPr wrap="square" rtlCol="0">
            <a:spAutoFit/>
          </a:bodyPr>
          <a:lstStyle/>
          <a:p>
            <a:r>
              <a:rPr lang="ja-JP" altLang="en-US" sz="2800" b="1" dirty="0">
                <a:latin typeface="BIZ UDゴシック" panose="020B0400000000000000" pitchFamily="49" charset="-128"/>
                <a:ea typeface="BIZ UDゴシック" panose="020B0400000000000000" pitchFamily="49" charset="-128"/>
              </a:rPr>
              <a:t>じっさい</a:t>
            </a:r>
            <a:r>
              <a:rPr kumimoji="1" lang="ja-JP" altLang="en-US" sz="2400" b="1" dirty="0">
                <a:latin typeface="BIZ UDゴシック" panose="020B0400000000000000" pitchFamily="49" charset="-128"/>
                <a:ea typeface="BIZ UDゴシック" panose="020B0400000000000000" pitchFamily="49" charset="-128"/>
              </a:rPr>
              <a:t>　</a:t>
            </a:r>
            <a:r>
              <a:rPr kumimoji="1" lang="ja-JP" altLang="en-US" sz="3200" b="1" dirty="0">
                <a:solidFill>
                  <a:srgbClr val="00B0F0"/>
                </a:solidFill>
                <a:latin typeface="BIZ UDゴシック" panose="020B0400000000000000" pitchFamily="49" charset="-128"/>
                <a:ea typeface="BIZ UDゴシック" panose="020B0400000000000000" pitchFamily="49" charset="-128"/>
              </a:rPr>
              <a:t>　</a:t>
            </a:r>
          </a:p>
        </p:txBody>
      </p:sp>
      <p:sp>
        <p:nvSpPr>
          <p:cNvPr id="4" name="テキスト ボックス 3">
            <a:extLst>
              <a:ext uri="{FF2B5EF4-FFF2-40B4-BE49-F238E27FC236}">
                <a16:creationId xmlns:a16="http://schemas.microsoft.com/office/drawing/2014/main" id="{3F5427E6-89EB-EBA3-FC0A-D735279492D6}"/>
              </a:ext>
            </a:extLst>
          </p:cNvPr>
          <p:cNvSpPr txBox="1"/>
          <p:nvPr/>
        </p:nvSpPr>
        <p:spPr>
          <a:xfrm>
            <a:off x="960125" y="2588956"/>
            <a:ext cx="854279" cy="584775"/>
          </a:xfrm>
          <a:prstGeom prst="rect">
            <a:avLst/>
          </a:prstGeom>
          <a:noFill/>
        </p:spPr>
        <p:txBody>
          <a:bodyPr wrap="square" rtlCol="0">
            <a:spAutoFit/>
          </a:bodyPr>
          <a:lstStyle/>
          <a:p>
            <a:r>
              <a:rPr lang="ja-JP" altLang="en-US" sz="2800" b="1" dirty="0">
                <a:latin typeface="BIZ UDゴシック" panose="020B0400000000000000" pitchFamily="49" charset="-128"/>
                <a:ea typeface="BIZ UDゴシック" panose="020B0400000000000000" pitchFamily="49" charset="-128"/>
              </a:rPr>
              <a:t>ま</a:t>
            </a:r>
            <a:r>
              <a:rPr kumimoji="1" lang="ja-JP" altLang="en-US" sz="2400" b="1" dirty="0">
                <a:latin typeface="BIZ UDゴシック" panose="020B0400000000000000" pitchFamily="49" charset="-128"/>
                <a:ea typeface="BIZ UDゴシック" panose="020B0400000000000000" pitchFamily="49" charset="-128"/>
              </a:rPr>
              <a:t>　</a:t>
            </a:r>
            <a:r>
              <a:rPr kumimoji="1" lang="ja-JP" altLang="en-US" sz="3200" b="1" dirty="0">
                <a:solidFill>
                  <a:srgbClr val="00B0F0"/>
                </a:solidFill>
                <a:latin typeface="BIZ UDゴシック" panose="020B0400000000000000" pitchFamily="49" charset="-128"/>
                <a:ea typeface="BIZ UDゴシック" panose="020B0400000000000000" pitchFamily="49" charset="-128"/>
              </a:rPr>
              <a:t>　</a:t>
            </a:r>
          </a:p>
        </p:txBody>
      </p:sp>
      <p:sp>
        <p:nvSpPr>
          <p:cNvPr id="5" name="テキスト ボックス 4">
            <a:extLst>
              <a:ext uri="{FF2B5EF4-FFF2-40B4-BE49-F238E27FC236}">
                <a16:creationId xmlns:a16="http://schemas.microsoft.com/office/drawing/2014/main" id="{1555C997-5D53-EC83-E601-627FF9D5AB66}"/>
              </a:ext>
            </a:extLst>
          </p:cNvPr>
          <p:cNvSpPr txBox="1"/>
          <p:nvPr/>
        </p:nvSpPr>
        <p:spPr>
          <a:xfrm>
            <a:off x="2349162" y="2593072"/>
            <a:ext cx="854279" cy="584775"/>
          </a:xfrm>
          <a:prstGeom prst="rect">
            <a:avLst/>
          </a:prstGeom>
          <a:noFill/>
        </p:spPr>
        <p:txBody>
          <a:bodyPr wrap="square" rtlCol="0">
            <a:spAutoFit/>
          </a:bodyPr>
          <a:lstStyle/>
          <a:p>
            <a:r>
              <a:rPr lang="ja-JP" altLang="en-US" sz="2800" b="1" dirty="0">
                <a:latin typeface="BIZ UDゴシック" panose="020B0400000000000000" pitchFamily="49" charset="-128"/>
                <a:ea typeface="BIZ UDゴシック" panose="020B0400000000000000" pitchFamily="49" charset="-128"/>
              </a:rPr>
              <a:t>と</a:t>
            </a:r>
            <a:r>
              <a:rPr kumimoji="1" lang="ja-JP" altLang="en-US" sz="3200" b="1" dirty="0">
                <a:solidFill>
                  <a:srgbClr val="00B0F0"/>
                </a:solidFill>
                <a:latin typeface="BIZ UDゴシック" panose="020B0400000000000000" pitchFamily="49" charset="-128"/>
                <a:ea typeface="BIZ UDゴシック" panose="020B0400000000000000" pitchFamily="49" charset="-128"/>
              </a:rPr>
              <a:t>　</a:t>
            </a:r>
          </a:p>
        </p:txBody>
      </p:sp>
      <p:pic>
        <p:nvPicPr>
          <p:cNvPr id="7" name="図 6">
            <a:extLst>
              <a:ext uri="{FF2B5EF4-FFF2-40B4-BE49-F238E27FC236}">
                <a16:creationId xmlns:a16="http://schemas.microsoft.com/office/drawing/2014/main" id="{F21E2E04-96E1-3143-5CFE-3913D502CAE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86858" y="3083224"/>
            <a:ext cx="3577969" cy="2938745"/>
          </a:xfrm>
          <a:prstGeom prst="rect">
            <a:avLst/>
          </a:prstGeom>
        </p:spPr>
      </p:pic>
    </p:spTree>
    <p:extLst>
      <p:ext uri="{BB962C8B-B14F-4D97-AF65-F5344CB8AC3E}">
        <p14:creationId xmlns:p14="http://schemas.microsoft.com/office/powerpoint/2010/main" val="1229194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CD34C28F-4E81-BBEE-0983-0BC4EACCDA95}"/>
              </a:ext>
            </a:extLst>
          </p:cNvPr>
          <p:cNvSpPr txBox="1"/>
          <p:nvPr/>
        </p:nvSpPr>
        <p:spPr>
          <a:xfrm>
            <a:off x="436489" y="1553747"/>
            <a:ext cx="11654582" cy="1554272"/>
          </a:xfrm>
          <a:prstGeom prst="rect">
            <a:avLst/>
          </a:prstGeom>
          <a:noFill/>
        </p:spPr>
        <p:txBody>
          <a:bodyPr wrap="square" rtlCol="0">
            <a:spAutoFit/>
          </a:bodyPr>
          <a:lstStyle/>
          <a:p>
            <a:pPr algn="ctr">
              <a:lnSpc>
                <a:spcPts val="12000"/>
              </a:lnSpc>
            </a:pPr>
            <a:r>
              <a:rPr kumimoji="1" lang="en-US" altLang="ja-JP" sz="6600" b="1" dirty="0">
                <a:latin typeface="メイリオ" panose="020B0604030504040204" pitchFamily="50" charset="-128"/>
                <a:ea typeface="メイリオ" panose="020B0604030504040204" pitchFamily="50" charset="-128"/>
              </a:rPr>
              <a:t>4</a:t>
            </a:r>
            <a:r>
              <a:rPr kumimoji="1" lang="ja-JP" altLang="en-US" sz="6600" b="1" dirty="0">
                <a:latin typeface="メイリオ" panose="020B0604030504040204" pitchFamily="50" charset="-128"/>
                <a:ea typeface="メイリオ" panose="020B0604030504040204" pitchFamily="50" charset="-128"/>
              </a:rPr>
              <a:t>人 </a:t>
            </a:r>
            <a:r>
              <a:rPr kumimoji="1" lang="en-US" altLang="ja-JP" sz="6600" b="1" dirty="0">
                <a:latin typeface="メイリオ" panose="020B0604030504040204" pitchFamily="50" charset="-128"/>
                <a:ea typeface="メイリオ" panose="020B0604030504040204" pitchFamily="50" charset="-128"/>
              </a:rPr>
              <a:t>(</a:t>
            </a:r>
            <a:r>
              <a:rPr kumimoji="1" lang="ja-JP" altLang="en-US" sz="6600" b="1" dirty="0">
                <a:latin typeface="メイリオ" panose="020B0604030504040204" pitchFamily="50" charset="-128"/>
                <a:ea typeface="メイリオ" panose="020B0604030504040204" pitchFamily="50" charset="-128"/>
              </a:rPr>
              <a:t>男</a:t>
            </a:r>
            <a:r>
              <a:rPr kumimoji="1" lang="en-US" altLang="ja-JP" sz="6600" b="1" dirty="0">
                <a:latin typeface="メイリオ" panose="020B0604030504040204" pitchFamily="50" charset="-128"/>
                <a:ea typeface="メイリオ" panose="020B0604030504040204" pitchFamily="50" charset="-128"/>
              </a:rPr>
              <a:t>2</a:t>
            </a:r>
            <a:r>
              <a:rPr kumimoji="1" lang="ja-JP" altLang="en-US" sz="6600" b="1" dirty="0">
                <a:latin typeface="メイリオ" panose="020B0604030504040204" pitchFamily="50" charset="-128"/>
                <a:ea typeface="メイリオ" panose="020B0604030504040204" pitchFamily="50" charset="-128"/>
              </a:rPr>
              <a:t>人</a:t>
            </a:r>
            <a:r>
              <a:rPr lang="ja-JP" altLang="en-US" sz="6600" b="1" dirty="0">
                <a:latin typeface="メイリオ" panose="020B0604030504040204" pitchFamily="50" charset="-128"/>
                <a:ea typeface="メイリオ" panose="020B0604030504040204" pitchFamily="50" charset="-128"/>
              </a:rPr>
              <a:t>・女</a:t>
            </a:r>
            <a:r>
              <a:rPr lang="en-US" altLang="ja-JP" sz="6600" b="1" dirty="0">
                <a:latin typeface="メイリオ" panose="020B0604030504040204" pitchFamily="50" charset="-128"/>
                <a:ea typeface="メイリオ" panose="020B0604030504040204" pitchFamily="50" charset="-128"/>
              </a:rPr>
              <a:t>2</a:t>
            </a:r>
            <a:r>
              <a:rPr lang="ja-JP" altLang="en-US" sz="6600" b="1" dirty="0">
                <a:latin typeface="メイリオ" panose="020B0604030504040204" pitchFamily="50" charset="-128"/>
                <a:ea typeface="メイリオ" panose="020B0604030504040204" pitchFamily="50" charset="-128"/>
              </a:rPr>
              <a:t>人</a:t>
            </a:r>
            <a:r>
              <a:rPr lang="en-US" altLang="ja-JP" sz="6600" b="1" dirty="0">
                <a:latin typeface="メイリオ" panose="020B0604030504040204" pitchFamily="50" charset="-128"/>
                <a:ea typeface="メイリオ" panose="020B0604030504040204" pitchFamily="50" charset="-128"/>
              </a:rPr>
              <a:t>)</a:t>
            </a:r>
            <a:r>
              <a:rPr kumimoji="1" lang="ja-JP" altLang="en-US" sz="6600" b="1" dirty="0">
                <a:latin typeface="メイリオ" panose="020B0604030504040204" pitchFamily="50" charset="-128"/>
                <a:ea typeface="メイリオ" panose="020B0604030504040204" pitchFamily="50" charset="-128"/>
              </a:rPr>
              <a:t>家族で</a:t>
            </a:r>
            <a:endParaRPr kumimoji="1" lang="ja-JP" altLang="en-US" sz="6600" b="1" dirty="0">
              <a:solidFill>
                <a:srgbClr val="FFC000"/>
              </a:solidFill>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E03A1E34-3789-ED90-B28F-C8D72EA8B1A0}"/>
              </a:ext>
            </a:extLst>
          </p:cNvPr>
          <p:cNvSpPr txBox="1"/>
          <p:nvPr/>
        </p:nvSpPr>
        <p:spPr>
          <a:xfrm>
            <a:off x="268709" y="190796"/>
            <a:ext cx="11654582" cy="1454244"/>
          </a:xfrm>
          <a:prstGeom prst="rect">
            <a:avLst/>
          </a:prstGeom>
          <a:noFill/>
        </p:spPr>
        <p:txBody>
          <a:bodyPr wrap="square" rtlCol="0">
            <a:spAutoFit/>
          </a:bodyPr>
          <a:lstStyle/>
          <a:p>
            <a:pPr algn="ctr">
              <a:lnSpc>
                <a:spcPts val="12000"/>
              </a:lnSpc>
            </a:pPr>
            <a:r>
              <a:rPr kumimoji="1" lang="en-US" altLang="ja-JP" sz="5400" b="1" dirty="0">
                <a:latin typeface="メイリオ" panose="020B0604030504040204" pitchFamily="50" charset="-128"/>
                <a:ea typeface="メイリオ" panose="020B0604030504040204" pitchFamily="50" charset="-128"/>
              </a:rPr>
              <a:t>1</a:t>
            </a:r>
            <a:r>
              <a:rPr lang="ja-JP" altLang="en-US" sz="5400" b="1" dirty="0">
                <a:latin typeface="メイリオ" panose="020B0604030504040204" pitchFamily="50" charset="-128"/>
                <a:ea typeface="メイリオ" panose="020B0604030504040204" pitchFamily="50" charset="-128"/>
              </a:rPr>
              <a:t>ヶ月に使用するトイレットペーパー</a:t>
            </a:r>
            <a:endParaRPr kumimoji="1" lang="ja-JP" altLang="en-US" sz="6600" b="1" dirty="0">
              <a:solidFill>
                <a:srgbClr val="FFC000"/>
              </a:solidFill>
              <a:latin typeface="メイリオ" panose="020B0604030504040204" pitchFamily="50" charset="-128"/>
              <a:ea typeface="メイリオ" panose="020B0604030504040204" pitchFamily="50" charset="-128"/>
            </a:endParaRPr>
          </a:p>
        </p:txBody>
      </p:sp>
      <p:grpSp>
        <p:nvGrpSpPr>
          <p:cNvPr id="18" name="グループ化 17">
            <a:extLst>
              <a:ext uri="{FF2B5EF4-FFF2-40B4-BE49-F238E27FC236}">
                <a16:creationId xmlns:a16="http://schemas.microsoft.com/office/drawing/2014/main" id="{7A6DE2DD-16F8-E391-1EBA-4A07CD466CB4}"/>
              </a:ext>
            </a:extLst>
          </p:cNvPr>
          <p:cNvGrpSpPr/>
          <p:nvPr/>
        </p:nvGrpSpPr>
        <p:grpSpPr>
          <a:xfrm>
            <a:off x="6850408" y="2702667"/>
            <a:ext cx="4905103" cy="4016835"/>
            <a:chOff x="6297453" y="2991028"/>
            <a:chExt cx="4905103" cy="4016835"/>
          </a:xfrm>
        </p:grpSpPr>
        <p:grpSp>
          <p:nvGrpSpPr>
            <p:cNvPr id="17" name="グループ化 16">
              <a:extLst>
                <a:ext uri="{FF2B5EF4-FFF2-40B4-BE49-F238E27FC236}">
                  <a16:creationId xmlns:a16="http://schemas.microsoft.com/office/drawing/2014/main" id="{B03E4B9A-D7E8-9DAD-5952-2B7B0BAF4109}"/>
                </a:ext>
              </a:extLst>
            </p:cNvPr>
            <p:cNvGrpSpPr/>
            <p:nvPr/>
          </p:nvGrpSpPr>
          <p:grpSpPr>
            <a:xfrm>
              <a:off x="6297453" y="2991028"/>
              <a:ext cx="4905103" cy="3964981"/>
              <a:chOff x="6297453" y="2991028"/>
              <a:chExt cx="4905103" cy="3964981"/>
            </a:xfrm>
          </p:grpSpPr>
          <p:pic>
            <p:nvPicPr>
              <p:cNvPr id="6" name="図 5">
                <a:extLst>
                  <a:ext uri="{FF2B5EF4-FFF2-40B4-BE49-F238E27FC236}">
                    <a16:creationId xmlns:a16="http://schemas.microsoft.com/office/drawing/2014/main" id="{278ACCF8-F3EC-FCC4-2F8D-348709CFBE2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37575" y="2991028"/>
                <a:ext cx="3964981" cy="3964981"/>
              </a:xfrm>
              <a:prstGeom prst="rect">
                <a:avLst/>
              </a:prstGeom>
            </p:spPr>
          </p:pic>
          <p:pic>
            <p:nvPicPr>
              <p:cNvPr id="11" name="図 10">
                <a:extLst>
                  <a:ext uri="{FF2B5EF4-FFF2-40B4-BE49-F238E27FC236}">
                    <a16:creationId xmlns:a16="http://schemas.microsoft.com/office/drawing/2014/main" id="{5CCC1A49-3641-59CD-3CE3-3516D8C5ABC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14085" y="4880222"/>
                <a:ext cx="1880243" cy="1880243"/>
              </a:xfrm>
              <a:prstGeom prst="rect">
                <a:avLst/>
              </a:prstGeom>
            </p:spPr>
          </p:pic>
          <p:pic>
            <p:nvPicPr>
              <p:cNvPr id="12" name="図 11">
                <a:extLst>
                  <a:ext uri="{FF2B5EF4-FFF2-40B4-BE49-F238E27FC236}">
                    <a16:creationId xmlns:a16="http://schemas.microsoft.com/office/drawing/2014/main" id="{CE7F7910-860C-2B49-9EDE-60E77439303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97453" y="3609745"/>
                <a:ext cx="1880243" cy="1880243"/>
              </a:xfrm>
              <a:prstGeom prst="rect">
                <a:avLst/>
              </a:prstGeom>
            </p:spPr>
          </p:pic>
        </p:grpSp>
        <p:pic>
          <p:nvPicPr>
            <p:cNvPr id="13" name="図 12">
              <a:extLst>
                <a:ext uri="{FF2B5EF4-FFF2-40B4-BE49-F238E27FC236}">
                  <a16:creationId xmlns:a16="http://schemas.microsoft.com/office/drawing/2014/main" id="{2FED4603-23CC-5837-8514-F5B236D4862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26069" y="5127620"/>
              <a:ext cx="1880243" cy="1880243"/>
            </a:xfrm>
            <a:prstGeom prst="rect">
              <a:avLst/>
            </a:prstGeom>
          </p:spPr>
        </p:pic>
      </p:grpSp>
      <p:pic>
        <p:nvPicPr>
          <p:cNvPr id="14" name="図 13">
            <a:extLst>
              <a:ext uri="{FF2B5EF4-FFF2-40B4-BE49-F238E27FC236}">
                <a16:creationId xmlns:a16="http://schemas.microsoft.com/office/drawing/2014/main" id="{E3997CCC-927E-8C48-E2E7-EAF9026DDA6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72081" y="4977757"/>
            <a:ext cx="1880243" cy="1880243"/>
          </a:xfrm>
          <a:prstGeom prst="rect">
            <a:avLst/>
          </a:prstGeom>
        </p:spPr>
      </p:pic>
      <p:sp>
        <p:nvSpPr>
          <p:cNvPr id="19" name="テキスト ボックス 18">
            <a:extLst>
              <a:ext uri="{FF2B5EF4-FFF2-40B4-BE49-F238E27FC236}">
                <a16:creationId xmlns:a16="http://schemas.microsoft.com/office/drawing/2014/main" id="{5987790A-BB43-27E3-B03D-1AA2ACEAEF09}"/>
              </a:ext>
            </a:extLst>
          </p:cNvPr>
          <p:cNvSpPr txBox="1"/>
          <p:nvPr/>
        </p:nvSpPr>
        <p:spPr>
          <a:xfrm>
            <a:off x="3043808" y="190796"/>
            <a:ext cx="2182189" cy="584775"/>
          </a:xfrm>
          <a:prstGeom prst="rect">
            <a:avLst/>
          </a:prstGeom>
          <a:noFill/>
        </p:spPr>
        <p:txBody>
          <a:bodyPr wrap="square" rtlCol="0">
            <a:spAutoFit/>
          </a:bodyPr>
          <a:lstStyle/>
          <a:p>
            <a:r>
              <a:rPr lang="ja-JP" altLang="en-US" sz="2400" b="1" dirty="0">
                <a:latin typeface="BIZ UDゴシック" panose="020B0400000000000000" pitchFamily="49" charset="-128"/>
                <a:ea typeface="BIZ UDゴシック" panose="020B0400000000000000" pitchFamily="49" charset="-128"/>
              </a:rPr>
              <a:t>しよう</a:t>
            </a:r>
            <a:r>
              <a:rPr kumimoji="1" lang="ja-JP" altLang="en-US" sz="2400" b="1" dirty="0">
                <a:solidFill>
                  <a:srgbClr val="00B0F0"/>
                </a:solidFill>
                <a:latin typeface="BIZ UDゴシック" panose="020B0400000000000000" pitchFamily="49" charset="-128"/>
                <a:ea typeface="BIZ UDゴシック" panose="020B0400000000000000" pitchFamily="49" charset="-128"/>
              </a:rPr>
              <a:t>　</a:t>
            </a:r>
            <a:r>
              <a:rPr kumimoji="1" lang="ja-JP" altLang="en-US" sz="3200" b="1" dirty="0">
                <a:solidFill>
                  <a:srgbClr val="00B0F0"/>
                </a:solidFill>
                <a:latin typeface="BIZ UDゴシック" panose="020B0400000000000000" pitchFamily="49" charset="-128"/>
                <a:ea typeface="BIZ UDゴシック" panose="020B0400000000000000" pitchFamily="49" charset="-128"/>
              </a:rPr>
              <a:t>　　　</a:t>
            </a:r>
          </a:p>
        </p:txBody>
      </p:sp>
      <p:sp>
        <p:nvSpPr>
          <p:cNvPr id="20" name="テキスト ボックス 19">
            <a:extLst>
              <a:ext uri="{FF2B5EF4-FFF2-40B4-BE49-F238E27FC236}">
                <a16:creationId xmlns:a16="http://schemas.microsoft.com/office/drawing/2014/main" id="{8B066C60-858D-7313-4DAD-F17D1B89FF19}"/>
              </a:ext>
            </a:extLst>
          </p:cNvPr>
          <p:cNvSpPr txBox="1"/>
          <p:nvPr/>
        </p:nvSpPr>
        <p:spPr>
          <a:xfrm>
            <a:off x="1493243" y="190795"/>
            <a:ext cx="2182189" cy="584775"/>
          </a:xfrm>
          <a:prstGeom prst="rect">
            <a:avLst/>
          </a:prstGeom>
          <a:noFill/>
        </p:spPr>
        <p:txBody>
          <a:bodyPr wrap="square" rtlCol="0">
            <a:spAutoFit/>
          </a:bodyPr>
          <a:lstStyle/>
          <a:p>
            <a:r>
              <a:rPr lang="ja-JP" altLang="en-US" sz="2400" b="1" dirty="0">
                <a:latin typeface="BIZ UDゴシック" panose="020B0400000000000000" pitchFamily="49" charset="-128"/>
                <a:ea typeface="BIZ UDゴシック" panose="020B0400000000000000" pitchFamily="49" charset="-128"/>
              </a:rPr>
              <a:t>げつ</a:t>
            </a:r>
            <a:r>
              <a:rPr kumimoji="1" lang="ja-JP" altLang="en-US" sz="2400" b="1" dirty="0">
                <a:solidFill>
                  <a:srgbClr val="00B0F0"/>
                </a:solidFill>
                <a:latin typeface="BIZ UDゴシック" panose="020B0400000000000000" pitchFamily="49" charset="-128"/>
                <a:ea typeface="BIZ UDゴシック" panose="020B0400000000000000" pitchFamily="49" charset="-128"/>
              </a:rPr>
              <a:t>　</a:t>
            </a:r>
            <a:r>
              <a:rPr kumimoji="1" lang="ja-JP" altLang="en-US" sz="3200" b="1" dirty="0">
                <a:solidFill>
                  <a:srgbClr val="00B0F0"/>
                </a:solidFill>
                <a:latin typeface="BIZ UDゴシック" panose="020B0400000000000000" pitchFamily="49" charset="-128"/>
                <a:ea typeface="BIZ UDゴシック" panose="020B0400000000000000" pitchFamily="49" charset="-128"/>
              </a:rPr>
              <a:t>　　　</a:t>
            </a:r>
          </a:p>
        </p:txBody>
      </p:sp>
      <p:sp>
        <p:nvSpPr>
          <p:cNvPr id="21" name="テキスト ボックス 20">
            <a:extLst>
              <a:ext uri="{FF2B5EF4-FFF2-40B4-BE49-F238E27FC236}">
                <a16:creationId xmlns:a16="http://schemas.microsoft.com/office/drawing/2014/main" id="{4A462718-7FE2-B83E-F2B4-C4E3D7D53E1E}"/>
              </a:ext>
            </a:extLst>
          </p:cNvPr>
          <p:cNvSpPr txBox="1"/>
          <p:nvPr/>
        </p:nvSpPr>
        <p:spPr>
          <a:xfrm>
            <a:off x="1717832" y="1413629"/>
            <a:ext cx="845887" cy="584775"/>
          </a:xfrm>
          <a:prstGeom prst="rect">
            <a:avLst/>
          </a:prstGeom>
          <a:noFill/>
        </p:spPr>
        <p:txBody>
          <a:bodyPr wrap="square" rtlCol="0">
            <a:spAutoFit/>
          </a:bodyPr>
          <a:lstStyle/>
          <a:p>
            <a:r>
              <a:rPr lang="ja-JP" altLang="en-US" sz="2400" b="1" dirty="0">
                <a:latin typeface="BIZ UDゴシック" panose="020B0400000000000000" pitchFamily="49" charset="-128"/>
                <a:ea typeface="BIZ UDゴシック" panose="020B0400000000000000" pitchFamily="49" charset="-128"/>
              </a:rPr>
              <a:t>にん</a:t>
            </a:r>
            <a:r>
              <a:rPr kumimoji="1" lang="ja-JP" altLang="en-US" sz="3200" b="1" dirty="0">
                <a:solidFill>
                  <a:srgbClr val="00B0F0"/>
                </a:solidFill>
                <a:latin typeface="BIZ UDゴシック" panose="020B0400000000000000" pitchFamily="49" charset="-128"/>
                <a:ea typeface="BIZ UDゴシック" panose="020B0400000000000000" pitchFamily="49" charset="-128"/>
              </a:rPr>
              <a:t>　　　</a:t>
            </a:r>
          </a:p>
        </p:txBody>
      </p:sp>
      <p:sp>
        <p:nvSpPr>
          <p:cNvPr id="22" name="テキスト ボックス 21">
            <a:extLst>
              <a:ext uri="{FF2B5EF4-FFF2-40B4-BE49-F238E27FC236}">
                <a16:creationId xmlns:a16="http://schemas.microsoft.com/office/drawing/2014/main" id="{E17A0C91-0F2B-D226-895C-E803AE305090}"/>
              </a:ext>
            </a:extLst>
          </p:cNvPr>
          <p:cNvSpPr txBox="1"/>
          <p:nvPr/>
        </p:nvSpPr>
        <p:spPr>
          <a:xfrm>
            <a:off x="3011648" y="1393196"/>
            <a:ext cx="1244106" cy="584775"/>
          </a:xfrm>
          <a:prstGeom prst="rect">
            <a:avLst/>
          </a:prstGeom>
          <a:noFill/>
        </p:spPr>
        <p:txBody>
          <a:bodyPr wrap="square" rtlCol="0">
            <a:spAutoFit/>
          </a:bodyPr>
          <a:lstStyle/>
          <a:p>
            <a:r>
              <a:rPr lang="ja-JP" altLang="en-US" sz="2400" b="1" dirty="0">
                <a:latin typeface="BIZ UDゴシック" panose="020B0400000000000000" pitchFamily="49" charset="-128"/>
                <a:ea typeface="BIZ UDゴシック" panose="020B0400000000000000" pitchFamily="49" charset="-128"/>
              </a:rPr>
              <a:t>おとこ</a:t>
            </a:r>
            <a:r>
              <a:rPr kumimoji="1" lang="ja-JP" altLang="en-US" sz="3200" b="1" dirty="0">
                <a:solidFill>
                  <a:srgbClr val="00B0F0"/>
                </a:solidFill>
                <a:latin typeface="BIZ UDゴシック" panose="020B0400000000000000" pitchFamily="49" charset="-128"/>
                <a:ea typeface="BIZ UDゴシック" panose="020B0400000000000000" pitchFamily="49" charset="-128"/>
              </a:rPr>
              <a:t>　　　</a:t>
            </a:r>
          </a:p>
        </p:txBody>
      </p:sp>
      <p:sp>
        <p:nvSpPr>
          <p:cNvPr id="23" name="テキスト ボックス 22">
            <a:extLst>
              <a:ext uri="{FF2B5EF4-FFF2-40B4-BE49-F238E27FC236}">
                <a16:creationId xmlns:a16="http://schemas.microsoft.com/office/drawing/2014/main" id="{866110A6-0055-AF6B-06AA-95E81D7A92D6}"/>
              </a:ext>
            </a:extLst>
          </p:cNvPr>
          <p:cNvSpPr txBox="1"/>
          <p:nvPr/>
        </p:nvSpPr>
        <p:spPr>
          <a:xfrm>
            <a:off x="4124504" y="1403992"/>
            <a:ext cx="1244106" cy="584775"/>
          </a:xfrm>
          <a:prstGeom prst="rect">
            <a:avLst/>
          </a:prstGeom>
          <a:noFill/>
        </p:spPr>
        <p:txBody>
          <a:bodyPr wrap="square" rtlCol="0">
            <a:spAutoFit/>
          </a:bodyPr>
          <a:lstStyle/>
          <a:p>
            <a:r>
              <a:rPr lang="ja-JP" altLang="en-US" sz="2400" b="1" dirty="0">
                <a:latin typeface="BIZ UDゴシック" panose="020B0400000000000000" pitchFamily="49" charset="-128"/>
                <a:ea typeface="BIZ UDゴシック" panose="020B0400000000000000" pitchFamily="49" charset="-128"/>
              </a:rPr>
              <a:t>ふたり</a:t>
            </a:r>
            <a:r>
              <a:rPr kumimoji="1" lang="ja-JP" altLang="en-US" sz="3200" b="1" dirty="0">
                <a:solidFill>
                  <a:srgbClr val="00B0F0"/>
                </a:solidFill>
                <a:latin typeface="BIZ UDゴシック" panose="020B0400000000000000" pitchFamily="49" charset="-128"/>
                <a:ea typeface="BIZ UDゴシック" panose="020B0400000000000000" pitchFamily="49" charset="-128"/>
              </a:rPr>
              <a:t>　　</a:t>
            </a:r>
          </a:p>
        </p:txBody>
      </p:sp>
      <p:sp>
        <p:nvSpPr>
          <p:cNvPr id="24" name="テキスト ボックス 23">
            <a:extLst>
              <a:ext uri="{FF2B5EF4-FFF2-40B4-BE49-F238E27FC236}">
                <a16:creationId xmlns:a16="http://schemas.microsoft.com/office/drawing/2014/main" id="{71AD6D32-31B2-7B39-9F90-4A12AAFB8311}"/>
              </a:ext>
            </a:extLst>
          </p:cNvPr>
          <p:cNvSpPr txBox="1"/>
          <p:nvPr/>
        </p:nvSpPr>
        <p:spPr>
          <a:xfrm>
            <a:off x="7436188" y="1385431"/>
            <a:ext cx="1244106" cy="584775"/>
          </a:xfrm>
          <a:prstGeom prst="rect">
            <a:avLst/>
          </a:prstGeom>
          <a:noFill/>
        </p:spPr>
        <p:txBody>
          <a:bodyPr wrap="square" rtlCol="0">
            <a:spAutoFit/>
          </a:bodyPr>
          <a:lstStyle/>
          <a:p>
            <a:r>
              <a:rPr lang="ja-JP" altLang="en-US" sz="2400" b="1" dirty="0">
                <a:latin typeface="BIZ UDゴシック" panose="020B0400000000000000" pitchFamily="49" charset="-128"/>
                <a:ea typeface="BIZ UDゴシック" panose="020B0400000000000000" pitchFamily="49" charset="-128"/>
              </a:rPr>
              <a:t>ふたり</a:t>
            </a:r>
            <a:r>
              <a:rPr kumimoji="1" lang="ja-JP" altLang="en-US" sz="3200" b="1" dirty="0">
                <a:solidFill>
                  <a:srgbClr val="00B0F0"/>
                </a:solidFill>
                <a:latin typeface="BIZ UDゴシック" panose="020B0400000000000000" pitchFamily="49" charset="-128"/>
                <a:ea typeface="BIZ UDゴシック" panose="020B0400000000000000" pitchFamily="49" charset="-128"/>
              </a:rPr>
              <a:t>　　</a:t>
            </a:r>
          </a:p>
        </p:txBody>
      </p:sp>
      <p:sp>
        <p:nvSpPr>
          <p:cNvPr id="25" name="テキスト ボックス 24">
            <a:extLst>
              <a:ext uri="{FF2B5EF4-FFF2-40B4-BE49-F238E27FC236}">
                <a16:creationId xmlns:a16="http://schemas.microsoft.com/office/drawing/2014/main" id="{F4C546F8-BB62-5EE9-2745-F415F9B37D84}"/>
              </a:ext>
            </a:extLst>
          </p:cNvPr>
          <p:cNvSpPr txBox="1"/>
          <p:nvPr/>
        </p:nvSpPr>
        <p:spPr>
          <a:xfrm>
            <a:off x="6192082" y="1393196"/>
            <a:ext cx="1244106" cy="584775"/>
          </a:xfrm>
          <a:prstGeom prst="rect">
            <a:avLst/>
          </a:prstGeom>
          <a:noFill/>
        </p:spPr>
        <p:txBody>
          <a:bodyPr wrap="square" rtlCol="0">
            <a:spAutoFit/>
          </a:bodyPr>
          <a:lstStyle/>
          <a:p>
            <a:r>
              <a:rPr lang="ja-JP" altLang="en-US" sz="2400" b="1" dirty="0">
                <a:latin typeface="BIZ UDゴシック" panose="020B0400000000000000" pitchFamily="49" charset="-128"/>
                <a:ea typeface="BIZ UDゴシック" panose="020B0400000000000000" pitchFamily="49" charset="-128"/>
              </a:rPr>
              <a:t>おんな</a:t>
            </a:r>
            <a:r>
              <a:rPr kumimoji="1" lang="ja-JP" altLang="en-US" sz="3200" b="1" dirty="0">
                <a:solidFill>
                  <a:srgbClr val="00B0F0"/>
                </a:solidFill>
                <a:latin typeface="BIZ UDゴシック" panose="020B0400000000000000" pitchFamily="49" charset="-128"/>
                <a:ea typeface="BIZ UDゴシック" panose="020B0400000000000000" pitchFamily="49" charset="-128"/>
              </a:rPr>
              <a:t>　　　</a:t>
            </a:r>
          </a:p>
        </p:txBody>
      </p:sp>
      <p:sp>
        <p:nvSpPr>
          <p:cNvPr id="26" name="テキスト ボックス 25">
            <a:extLst>
              <a:ext uri="{FF2B5EF4-FFF2-40B4-BE49-F238E27FC236}">
                <a16:creationId xmlns:a16="http://schemas.microsoft.com/office/drawing/2014/main" id="{73CE6BCF-9457-F649-753C-E3D857259B75}"/>
              </a:ext>
            </a:extLst>
          </p:cNvPr>
          <p:cNvSpPr txBox="1"/>
          <p:nvPr/>
        </p:nvSpPr>
        <p:spPr>
          <a:xfrm>
            <a:off x="738603" y="3273646"/>
            <a:ext cx="5333576" cy="4016484"/>
          </a:xfrm>
          <a:prstGeom prst="rect">
            <a:avLst/>
          </a:prstGeom>
          <a:noFill/>
        </p:spPr>
        <p:txBody>
          <a:bodyPr wrap="square" rtlCol="0">
            <a:spAutoFit/>
          </a:bodyPr>
          <a:lstStyle/>
          <a:p>
            <a:r>
              <a:rPr kumimoji="1" lang="en-US" altLang="ja-JP" sz="25500" b="1" dirty="0">
                <a:solidFill>
                  <a:srgbClr val="0070C0"/>
                </a:solidFill>
                <a:latin typeface="メイリオ" panose="020B0604030504040204" pitchFamily="50" charset="-128"/>
                <a:ea typeface="メイリオ" panose="020B0604030504040204" pitchFamily="50" charset="-128"/>
              </a:rPr>
              <a:t>16</a:t>
            </a:r>
            <a:endParaRPr kumimoji="1" lang="ja-JP" altLang="en-US" sz="25500" b="1" dirty="0">
              <a:solidFill>
                <a:srgbClr val="0070C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72556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CD34C28F-4E81-BBEE-0983-0BC4EACCDA95}"/>
              </a:ext>
            </a:extLst>
          </p:cNvPr>
          <p:cNvSpPr txBox="1"/>
          <p:nvPr/>
        </p:nvSpPr>
        <p:spPr>
          <a:xfrm>
            <a:off x="444617" y="1971413"/>
            <a:ext cx="11091244" cy="3039294"/>
          </a:xfrm>
          <a:prstGeom prst="rect">
            <a:avLst/>
          </a:prstGeom>
          <a:noFill/>
        </p:spPr>
        <p:txBody>
          <a:bodyPr wrap="square" rtlCol="0">
            <a:spAutoFit/>
          </a:bodyPr>
          <a:lstStyle/>
          <a:p>
            <a:pPr algn="ctr">
              <a:lnSpc>
                <a:spcPts val="12000"/>
              </a:lnSpc>
            </a:pPr>
            <a:r>
              <a:rPr kumimoji="1" lang="ja-JP" altLang="en-US" sz="6600" b="1" dirty="0">
                <a:latin typeface="メイリオ" panose="020B0604030504040204" pitchFamily="50" charset="-128"/>
                <a:ea typeface="メイリオ" panose="020B0604030504040204" pitchFamily="50" charset="-128"/>
              </a:rPr>
              <a:t>トイレットペーパー</a:t>
            </a:r>
            <a:r>
              <a:rPr lang="ja-JP" altLang="en-US" sz="6600" b="1" dirty="0">
                <a:latin typeface="メイリオ" panose="020B0604030504040204" pitchFamily="50" charset="-128"/>
                <a:ea typeface="メイリオ" panose="020B0604030504040204" pitchFamily="50" charset="-128"/>
              </a:rPr>
              <a:t>の代わりになるものを見つけよう！</a:t>
            </a:r>
            <a:endParaRPr kumimoji="1" lang="ja-JP" altLang="en-US" sz="6600" b="1" dirty="0">
              <a:solidFill>
                <a:srgbClr val="FFC000"/>
              </a:solidFill>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F8279CFE-FE11-A4EA-EDB8-B61E649E29A5}"/>
              </a:ext>
            </a:extLst>
          </p:cNvPr>
          <p:cNvSpPr txBox="1"/>
          <p:nvPr/>
        </p:nvSpPr>
        <p:spPr>
          <a:xfrm>
            <a:off x="8976228" y="1648247"/>
            <a:ext cx="838892" cy="646331"/>
          </a:xfrm>
          <a:prstGeom prst="rect">
            <a:avLst/>
          </a:prstGeom>
          <a:noFill/>
        </p:spPr>
        <p:txBody>
          <a:bodyPr wrap="square" rtlCol="0">
            <a:spAutoFit/>
          </a:bodyPr>
          <a:lstStyle/>
          <a:p>
            <a:r>
              <a:rPr lang="ja-JP" altLang="en-US" sz="3600" b="1" dirty="0">
                <a:latin typeface="BIZ UDゴシック" panose="020B0400000000000000" pitchFamily="49" charset="-128"/>
                <a:ea typeface="BIZ UDゴシック" panose="020B0400000000000000" pitchFamily="49" charset="-128"/>
              </a:rPr>
              <a:t>か</a:t>
            </a:r>
            <a:r>
              <a:rPr kumimoji="1" lang="ja-JP" altLang="en-US" sz="3200" b="1" dirty="0">
                <a:solidFill>
                  <a:srgbClr val="00B0F0"/>
                </a:solidFill>
                <a:latin typeface="BIZ UDゴシック" panose="020B0400000000000000" pitchFamily="49" charset="-128"/>
                <a:ea typeface="BIZ UDゴシック" panose="020B0400000000000000" pitchFamily="49" charset="-128"/>
              </a:rPr>
              <a:t>　　　</a:t>
            </a:r>
          </a:p>
        </p:txBody>
      </p:sp>
      <p:sp>
        <p:nvSpPr>
          <p:cNvPr id="3" name="テキスト ボックス 2">
            <a:extLst>
              <a:ext uri="{FF2B5EF4-FFF2-40B4-BE49-F238E27FC236}">
                <a16:creationId xmlns:a16="http://schemas.microsoft.com/office/drawing/2014/main" id="{61308950-E143-620E-869D-E3C6BD18E8E1}"/>
              </a:ext>
            </a:extLst>
          </p:cNvPr>
          <p:cNvSpPr txBox="1"/>
          <p:nvPr/>
        </p:nvSpPr>
        <p:spPr>
          <a:xfrm>
            <a:off x="6096000" y="3329056"/>
            <a:ext cx="838892" cy="584775"/>
          </a:xfrm>
          <a:prstGeom prst="rect">
            <a:avLst/>
          </a:prstGeom>
          <a:noFill/>
        </p:spPr>
        <p:txBody>
          <a:bodyPr wrap="square" rtlCol="0">
            <a:spAutoFit/>
          </a:bodyPr>
          <a:lstStyle/>
          <a:p>
            <a:r>
              <a:rPr kumimoji="1" lang="ja-JP" altLang="en-US" sz="3200" b="1" dirty="0">
                <a:latin typeface="BIZ UDゴシック" panose="020B0400000000000000" pitchFamily="49" charset="-128"/>
                <a:ea typeface="BIZ UDゴシック" panose="020B0400000000000000" pitchFamily="49" charset="-128"/>
              </a:rPr>
              <a:t>み</a:t>
            </a:r>
            <a:r>
              <a:rPr kumimoji="1" lang="ja-JP" altLang="en-US" sz="3200" b="1" dirty="0">
                <a:solidFill>
                  <a:srgbClr val="00B0F0"/>
                </a:solidFill>
                <a:latin typeface="BIZ UDゴシック" panose="020B0400000000000000" pitchFamily="49" charset="-128"/>
                <a:ea typeface="BIZ UDゴシック" panose="020B0400000000000000" pitchFamily="49" charset="-128"/>
              </a:rPr>
              <a:t>　　　</a:t>
            </a:r>
          </a:p>
        </p:txBody>
      </p:sp>
    </p:spTree>
    <p:extLst>
      <p:ext uri="{BB962C8B-B14F-4D97-AF65-F5344CB8AC3E}">
        <p14:creationId xmlns:p14="http://schemas.microsoft.com/office/powerpoint/2010/main" val="4216759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60ACE581-5413-CA47-824F-0C0D8DA48DD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82758" y="2751015"/>
            <a:ext cx="3679503" cy="4187085"/>
          </a:xfrm>
          <a:prstGeom prst="rect">
            <a:avLst/>
          </a:prstGeom>
        </p:spPr>
      </p:pic>
      <p:pic>
        <p:nvPicPr>
          <p:cNvPr id="14" name="図 13">
            <a:extLst>
              <a:ext uri="{FF2B5EF4-FFF2-40B4-BE49-F238E27FC236}">
                <a16:creationId xmlns:a16="http://schemas.microsoft.com/office/drawing/2014/main" id="{C19B428F-FD73-6042-BA0D-46DB54FB2FE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5609" y="2624802"/>
            <a:ext cx="3853475" cy="4311109"/>
          </a:xfrm>
          <a:prstGeom prst="rect">
            <a:avLst/>
          </a:prstGeom>
        </p:spPr>
      </p:pic>
      <p:pic>
        <p:nvPicPr>
          <p:cNvPr id="16" name="図 15">
            <a:extLst>
              <a:ext uri="{FF2B5EF4-FFF2-40B4-BE49-F238E27FC236}">
                <a16:creationId xmlns:a16="http://schemas.microsoft.com/office/drawing/2014/main" id="{A55DE948-9516-7B48-AADB-EA970FCA251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909243" y="2310170"/>
            <a:ext cx="3535596" cy="4633557"/>
          </a:xfrm>
          <a:prstGeom prst="rect">
            <a:avLst/>
          </a:prstGeom>
        </p:spPr>
      </p:pic>
      <p:sp>
        <p:nvSpPr>
          <p:cNvPr id="4" name="タイトル 5">
            <a:extLst>
              <a:ext uri="{FF2B5EF4-FFF2-40B4-BE49-F238E27FC236}">
                <a16:creationId xmlns:a16="http://schemas.microsoft.com/office/drawing/2014/main" id="{1F9DC0FB-A0A7-7E60-3DDC-1B1C178F1B85}"/>
              </a:ext>
            </a:extLst>
          </p:cNvPr>
          <p:cNvSpPr>
            <a:spLocks noGrp="1"/>
          </p:cNvSpPr>
          <p:nvPr>
            <p:ph type="title"/>
          </p:nvPr>
        </p:nvSpPr>
        <p:spPr>
          <a:xfrm>
            <a:off x="747161" y="838942"/>
            <a:ext cx="10174917" cy="1325563"/>
          </a:xfrm>
        </p:spPr>
        <p:txBody>
          <a:bodyPr>
            <a:normAutofit fontScale="90000"/>
          </a:bodyPr>
          <a:lstStyle/>
          <a:p>
            <a:pPr algn="ctr"/>
            <a:r>
              <a:rPr kumimoji="1" lang="ja-JP" altLang="en-US" sz="5400" b="1" dirty="0">
                <a:latin typeface="メイリオ" panose="020B0604030504040204" pitchFamily="50" charset="-128"/>
                <a:ea typeface="メイリオ" panose="020B0604030504040204" pitchFamily="50" charset="-128"/>
              </a:rPr>
              <a:t>これでトイレとトイレットペーパー</a:t>
            </a:r>
            <a:br>
              <a:rPr kumimoji="1" lang="en-US" altLang="ja-JP" sz="5400" b="1" dirty="0">
                <a:latin typeface="メイリオ" panose="020B0604030504040204" pitchFamily="50" charset="-128"/>
                <a:ea typeface="メイリオ" panose="020B0604030504040204" pitchFamily="50" charset="-128"/>
              </a:rPr>
            </a:br>
            <a:br>
              <a:rPr kumimoji="1" lang="en-US" altLang="ja-JP" sz="5400" b="1" dirty="0">
                <a:latin typeface="メイリオ" panose="020B0604030504040204" pitchFamily="50" charset="-128"/>
                <a:ea typeface="メイリオ" panose="020B0604030504040204" pitchFamily="50" charset="-128"/>
              </a:rPr>
            </a:br>
            <a:r>
              <a:rPr kumimoji="1" lang="ja-JP" altLang="en-US" sz="5400" b="1" dirty="0">
                <a:latin typeface="メイリオ" panose="020B0604030504040204" pitchFamily="50" charset="-128"/>
                <a:ea typeface="メイリオ" panose="020B0604030504040204" pitchFamily="50" charset="-128"/>
              </a:rPr>
              <a:t>についての授業を終わります。</a:t>
            </a:r>
          </a:p>
        </p:txBody>
      </p:sp>
      <p:sp>
        <p:nvSpPr>
          <p:cNvPr id="5" name="テキスト ボックス 4">
            <a:extLst>
              <a:ext uri="{FF2B5EF4-FFF2-40B4-BE49-F238E27FC236}">
                <a16:creationId xmlns:a16="http://schemas.microsoft.com/office/drawing/2014/main" id="{B135752D-0334-1DAF-C27A-D09BED792B62}"/>
              </a:ext>
            </a:extLst>
          </p:cNvPr>
          <p:cNvSpPr txBox="1"/>
          <p:nvPr/>
        </p:nvSpPr>
        <p:spPr>
          <a:xfrm>
            <a:off x="4544553" y="1209335"/>
            <a:ext cx="1505755" cy="584775"/>
          </a:xfrm>
          <a:prstGeom prst="rect">
            <a:avLst/>
          </a:prstGeom>
          <a:noFill/>
        </p:spPr>
        <p:txBody>
          <a:bodyPr wrap="square" rtlCol="0">
            <a:spAutoFit/>
          </a:bodyPr>
          <a:lstStyle/>
          <a:p>
            <a:r>
              <a:rPr kumimoji="1" lang="ja-JP" altLang="en-US" sz="2000" b="1" dirty="0">
                <a:latin typeface="BIZ UDゴシック" panose="020B0400000000000000" pitchFamily="49" charset="-128"/>
                <a:ea typeface="BIZ UDゴシック" panose="020B0400000000000000" pitchFamily="49" charset="-128"/>
              </a:rPr>
              <a:t>じゅぎょう</a:t>
            </a:r>
            <a:r>
              <a:rPr kumimoji="1" lang="ja-JP" altLang="en-US" sz="3200" b="1" dirty="0">
                <a:solidFill>
                  <a:srgbClr val="00B0F0"/>
                </a:solidFill>
                <a:latin typeface="BIZ UDゴシック" panose="020B0400000000000000" pitchFamily="49" charset="-128"/>
                <a:ea typeface="BIZ UDゴシック" panose="020B0400000000000000" pitchFamily="49" charset="-128"/>
              </a:rPr>
              <a:t>　　　　　　</a:t>
            </a:r>
          </a:p>
        </p:txBody>
      </p:sp>
      <p:sp>
        <p:nvSpPr>
          <p:cNvPr id="8" name="テキスト ボックス 7">
            <a:extLst>
              <a:ext uri="{FF2B5EF4-FFF2-40B4-BE49-F238E27FC236}">
                <a16:creationId xmlns:a16="http://schemas.microsoft.com/office/drawing/2014/main" id="{0F6D9C74-C877-FE4A-300F-2879498E689F}"/>
              </a:ext>
            </a:extLst>
          </p:cNvPr>
          <p:cNvSpPr txBox="1"/>
          <p:nvPr/>
        </p:nvSpPr>
        <p:spPr>
          <a:xfrm>
            <a:off x="6557845" y="1192858"/>
            <a:ext cx="1505755" cy="584775"/>
          </a:xfrm>
          <a:prstGeom prst="rect">
            <a:avLst/>
          </a:prstGeom>
          <a:noFill/>
        </p:spPr>
        <p:txBody>
          <a:bodyPr wrap="square" rtlCol="0">
            <a:spAutoFit/>
          </a:bodyPr>
          <a:lstStyle/>
          <a:p>
            <a:r>
              <a:rPr kumimoji="1" lang="ja-JP" altLang="en-US" sz="2000" b="1" dirty="0">
                <a:latin typeface="BIZ UDゴシック" panose="020B0400000000000000" pitchFamily="49" charset="-128"/>
                <a:ea typeface="BIZ UDゴシック" panose="020B0400000000000000" pitchFamily="49" charset="-128"/>
              </a:rPr>
              <a:t>お</a:t>
            </a:r>
            <a:r>
              <a:rPr kumimoji="1" lang="ja-JP" altLang="en-US" sz="3200" b="1" dirty="0">
                <a:solidFill>
                  <a:srgbClr val="00B0F0"/>
                </a:solidFill>
                <a:latin typeface="BIZ UDゴシック" panose="020B0400000000000000" pitchFamily="49" charset="-128"/>
                <a:ea typeface="BIZ UDゴシック" panose="020B0400000000000000" pitchFamily="49" charset="-128"/>
              </a:rPr>
              <a:t>　　　　　</a:t>
            </a:r>
          </a:p>
        </p:txBody>
      </p:sp>
    </p:spTree>
    <p:extLst>
      <p:ext uri="{BB962C8B-B14F-4D97-AF65-F5344CB8AC3E}">
        <p14:creationId xmlns:p14="http://schemas.microsoft.com/office/powerpoint/2010/main" val="100220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D78C05-D4CE-45E0-8DA0-16A91B8FCA4B}"/>
              </a:ext>
            </a:extLst>
          </p:cNvPr>
          <p:cNvSpPr>
            <a:spLocks noGrp="1"/>
          </p:cNvSpPr>
          <p:nvPr>
            <p:ph type="ctrTitle"/>
          </p:nvPr>
        </p:nvSpPr>
        <p:spPr>
          <a:xfrm>
            <a:off x="1524001" y="1202724"/>
            <a:ext cx="2718486" cy="1060865"/>
          </a:xfrm>
        </p:spPr>
        <p:txBody>
          <a:bodyPr>
            <a:normAutofit/>
          </a:bodyPr>
          <a:lstStyle/>
          <a:p>
            <a:r>
              <a:rPr kumimoji="1" lang="ja-JP" altLang="en-US" sz="6600" dirty="0"/>
              <a:t>ぼう　　</a:t>
            </a:r>
          </a:p>
        </p:txBody>
      </p:sp>
      <p:sp>
        <p:nvSpPr>
          <p:cNvPr id="3" name="字幕 2">
            <a:extLst>
              <a:ext uri="{FF2B5EF4-FFF2-40B4-BE49-F238E27FC236}">
                <a16:creationId xmlns:a16="http://schemas.microsoft.com/office/drawing/2014/main" id="{931060EE-6C34-46DA-8F30-AB9A4F9BA488}"/>
              </a:ext>
            </a:extLst>
          </p:cNvPr>
          <p:cNvSpPr>
            <a:spLocks noGrp="1"/>
          </p:cNvSpPr>
          <p:nvPr>
            <p:ph type="subTitle" idx="1"/>
          </p:nvPr>
        </p:nvSpPr>
        <p:spPr>
          <a:xfrm>
            <a:off x="1162712" y="2570205"/>
            <a:ext cx="9146443" cy="3245707"/>
          </a:xfrm>
        </p:spPr>
        <p:txBody>
          <a:bodyPr>
            <a:normAutofit fontScale="92500"/>
          </a:bodyPr>
          <a:lstStyle/>
          <a:p>
            <a:r>
              <a:rPr kumimoji="1" lang="ja-JP" altLang="en-US" sz="23900" b="1" dirty="0"/>
              <a:t>防災士</a:t>
            </a:r>
          </a:p>
        </p:txBody>
      </p:sp>
      <p:sp>
        <p:nvSpPr>
          <p:cNvPr id="5" name="タイトル 1">
            <a:extLst>
              <a:ext uri="{FF2B5EF4-FFF2-40B4-BE49-F238E27FC236}">
                <a16:creationId xmlns:a16="http://schemas.microsoft.com/office/drawing/2014/main" id="{FCE9C678-A6F9-4CF7-B0F9-2D2F0AE607F9}"/>
              </a:ext>
            </a:extLst>
          </p:cNvPr>
          <p:cNvSpPr txBox="1">
            <a:spLocks/>
          </p:cNvSpPr>
          <p:nvPr/>
        </p:nvSpPr>
        <p:spPr>
          <a:xfrm>
            <a:off x="2496670" y="5975302"/>
            <a:ext cx="7198659" cy="609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dirty="0"/>
              <a:t>かなざわコミュニティ防災士ネットワーク</a:t>
            </a:r>
          </a:p>
        </p:txBody>
      </p:sp>
      <p:pic>
        <p:nvPicPr>
          <p:cNvPr id="6" name="図 5">
            <a:extLst>
              <a:ext uri="{FF2B5EF4-FFF2-40B4-BE49-F238E27FC236}">
                <a16:creationId xmlns:a16="http://schemas.microsoft.com/office/drawing/2014/main" id="{9021A2DE-9B0C-40CD-8DC5-0F59B9E8B67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497012" y="6091344"/>
            <a:ext cx="597741" cy="521837"/>
          </a:xfrm>
          <a:prstGeom prst="rect">
            <a:avLst/>
          </a:prstGeom>
        </p:spPr>
      </p:pic>
      <p:sp>
        <p:nvSpPr>
          <p:cNvPr id="7" name="タイトル 1">
            <a:extLst>
              <a:ext uri="{FF2B5EF4-FFF2-40B4-BE49-F238E27FC236}">
                <a16:creationId xmlns:a16="http://schemas.microsoft.com/office/drawing/2014/main" id="{B3A715B5-EA86-B338-6EE5-1A004626B7F1}"/>
              </a:ext>
            </a:extLst>
          </p:cNvPr>
          <p:cNvSpPr txBox="1">
            <a:spLocks/>
          </p:cNvSpPr>
          <p:nvPr/>
        </p:nvSpPr>
        <p:spPr>
          <a:xfrm>
            <a:off x="4485503" y="1233908"/>
            <a:ext cx="2718486" cy="10608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6600" dirty="0"/>
              <a:t>さい　　</a:t>
            </a:r>
          </a:p>
        </p:txBody>
      </p:sp>
      <p:sp>
        <p:nvSpPr>
          <p:cNvPr id="8" name="タイトル 1">
            <a:extLst>
              <a:ext uri="{FF2B5EF4-FFF2-40B4-BE49-F238E27FC236}">
                <a16:creationId xmlns:a16="http://schemas.microsoft.com/office/drawing/2014/main" id="{276CB510-A08F-661F-02F5-EC5DF69BC001}"/>
              </a:ext>
            </a:extLst>
          </p:cNvPr>
          <p:cNvSpPr txBox="1">
            <a:spLocks/>
          </p:cNvSpPr>
          <p:nvPr/>
        </p:nvSpPr>
        <p:spPr>
          <a:xfrm>
            <a:off x="7101015" y="1233908"/>
            <a:ext cx="2718486" cy="10608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6600" dirty="0"/>
              <a:t>し　　</a:t>
            </a:r>
          </a:p>
        </p:txBody>
      </p:sp>
    </p:spTree>
    <p:extLst>
      <p:ext uri="{BB962C8B-B14F-4D97-AF65-F5344CB8AC3E}">
        <p14:creationId xmlns:p14="http://schemas.microsoft.com/office/powerpoint/2010/main" val="4223187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F230372-3659-4096-B208-91A2CF99B1AB}"/>
              </a:ext>
            </a:extLst>
          </p:cNvPr>
          <p:cNvSpPr txBox="1"/>
          <p:nvPr/>
        </p:nvSpPr>
        <p:spPr>
          <a:xfrm>
            <a:off x="613694" y="1504430"/>
            <a:ext cx="11123801" cy="2646878"/>
          </a:xfrm>
          <a:prstGeom prst="rect">
            <a:avLst/>
          </a:prstGeom>
          <a:noFill/>
        </p:spPr>
        <p:txBody>
          <a:bodyPr wrap="square" rtlCol="0">
            <a:spAutoFit/>
          </a:bodyPr>
          <a:lstStyle/>
          <a:p>
            <a:r>
              <a:rPr kumimoji="1" lang="ja-JP" altLang="en-US" sz="16600" b="1" dirty="0">
                <a:latin typeface="メイリオ" panose="020B0604030504040204" pitchFamily="50" charset="-128"/>
                <a:ea typeface="メイリオ" panose="020B0604030504040204" pitchFamily="50" charset="-128"/>
              </a:rPr>
              <a:t>トイレ</a:t>
            </a:r>
            <a:r>
              <a:rPr kumimoji="1" lang="ja-JP" altLang="en-US" sz="7200" b="1" dirty="0">
                <a:latin typeface="メイリオ" panose="020B0604030504040204" pitchFamily="50" charset="-128"/>
                <a:ea typeface="メイリオ" panose="020B0604030504040204" pitchFamily="50" charset="-128"/>
              </a:rPr>
              <a:t>について</a:t>
            </a:r>
            <a:endParaRPr kumimoji="1" lang="ja-JP" altLang="en-US" sz="11500" b="1"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F00F761E-F0D3-408B-886A-A154B9DB49E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02234" y="3569729"/>
            <a:ext cx="3045494" cy="3226294"/>
          </a:xfrm>
          <a:prstGeom prst="rect">
            <a:avLst/>
          </a:prstGeom>
        </p:spPr>
      </p:pic>
      <p:sp>
        <p:nvSpPr>
          <p:cNvPr id="7" name="テキスト ボックス 6">
            <a:extLst>
              <a:ext uri="{FF2B5EF4-FFF2-40B4-BE49-F238E27FC236}">
                <a16:creationId xmlns:a16="http://schemas.microsoft.com/office/drawing/2014/main" id="{A4F69888-6EFD-4A24-8F94-26BF2B013364}"/>
              </a:ext>
            </a:extLst>
          </p:cNvPr>
          <p:cNvSpPr txBox="1"/>
          <p:nvPr/>
        </p:nvSpPr>
        <p:spPr>
          <a:xfrm>
            <a:off x="1869681" y="6075596"/>
            <a:ext cx="5089529" cy="369332"/>
          </a:xfrm>
          <a:prstGeom prst="rect">
            <a:avLst/>
          </a:prstGeom>
          <a:noFill/>
        </p:spPr>
        <p:txBody>
          <a:bodyPr wrap="square" rtlCol="0">
            <a:spAutoFit/>
          </a:bodyPr>
          <a:lstStyle/>
          <a:p>
            <a:r>
              <a:rPr kumimoji="1" lang="ja-JP" altLang="en-US" dirty="0">
                <a:latin typeface="BIZ UDゴシック" panose="020B0400000000000000" pitchFamily="49" charset="-128"/>
                <a:ea typeface="BIZ UDゴシック" panose="020B0400000000000000" pitchFamily="49" charset="-128"/>
              </a:rPr>
              <a:t>かなざわコミュニティ防災士ネットワーク</a:t>
            </a:r>
          </a:p>
        </p:txBody>
      </p:sp>
      <p:pic>
        <p:nvPicPr>
          <p:cNvPr id="3" name="図 2">
            <a:extLst>
              <a:ext uri="{FF2B5EF4-FFF2-40B4-BE49-F238E27FC236}">
                <a16:creationId xmlns:a16="http://schemas.microsoft.com/office/drawing/2014/main" id="{9AAE3758-339C-4660-AD76-8D4B1133977B}"/>
              </a:ext>
            </a:extLst>
          </p:cNvPr>
          <p:cNvPicPr>
            <a:picLocks noChangeAspect="1"/>
          </p:cNvPicPr>
          <p:nvPr/>
        </p:nvPicPr>
        <p:blipFill>
          <a:blip r:embed="rId4"/>
          <a:stretch>
            <a:fillRect/>
          </a:stretch>
        </p:blipFill>
        <p:spPr>
          <a:xfrm>
            <a:off x="1241395" y="5998112"/>
            <a:ext cx="597460" cy="524301"/>
          </a:xfrm>
          <a:prstGeom prst="rect">
            <a:avLst/>
          </a:prstGeom>
        </p:spPr>
      </p:pic>
      <p:sp>
        <p:nvSpPr>
          <p:cNvPr id="8" name="テキスト ボックス 7">
            <a:extLst>
              <a:ext uri="{FF2B5EF4-FFF2-40B4-BE49-F238E27FC236}">
                <a16:creationId xmlns:a16="http://schemas.microsoft.com/office/drawing/2014/main" id="{909626AA-96C0-4669-81A8-334F90BC156E}"/>
              </a:ext>
            </a:extLst>
          </p:cNvPr>
          <p:cNvSpPr txBox="1"/>
          <p:nvPr/>
        </p:nvSpPr>
        <p:spPr>
          <a:xfrm>
            <a:off x="1155389" y="590521"/>
            <a:ext cx="3742615" cy="769441"/>
          </a:xfrm>
          <a:prstGeom prst="rect">
            <a:avLst/>
          </a:prstGeom>
          <a:noFill/>
        </p:spPr>
        <p:txBody>
          <a:bodyPr wrap="square" rtlCol="0">
            <a:spAutoFit/>
          </a:bodyPr>
          <a:lstStyle/>
          <a:p>
            <a:r>
              <a:rPr kumimoji="1" lang="ja-JP" altLang="en-US" sz="4400" dirty="0">
                <a:latin typeface="BIZ UDゴシック" panose="020B0400000000000000" pitchFamily="49" charset="-128"/>
                <a:ea typeface="BIZ UDゴシック" panose="020B0400000000000000" pitchFamily="49" charset="-128"/>
              </a:rPr>
              <a:t>災害のときの</a:t>
            </a:r>
          </a:p>
        </p:txBody>
      </p:sp>
      <p:sp>
        <p:nvSpPr>
          <p:cNvPr id="9" name="テキスト ボックス 8">
            <a:extLst>
              <a:ext uri="{FF2B5EF4-FFF2-40B4-BE49-F238E27FC236}">
                <a16:creationId xmlns:a16="http://schemas.microsoft.com/office/drawing/2014/main" id="{A384F517-F18D-41B3-8069-72B6BD57CFAC}"/>
              </a:ext>
            </a:extLst>
          </p:cNvPr>
          <p:cNvSpPr txBox="1"/>
          <p:nvPr/>
        </p:nvSpPr>
        <p:spPr>
          <a:xfrm>
            <a:off x="1241395" y="245998"/>
            <a:ext cx="1325418" cy="400110"/>
          </a:xfrm>
          <a:prstGeom prst="rect">
            <a:avLst/>
          </a:prstGeom>
          <a:noFill/>
        </p:spPr>
        <p:txBody>
          <a:bodyPr wrap="square" rtlCol="0">
            <a:spAutoFit/>
          </a:bodyPr>
          <a:lstStyle/>
          <a:p>
            <a:r>
              <a:rPr kumimoji="1" lang="ja-JP" altLang="en-US" sz="2000" dirty="0">
                <a:latin typeface="BIZ UDゴシック" panose="020B0400000000000000" pitchFamily="49" charset="-128"/>
                <a:ea typeface="BIZ UDゴシック" panose="020B0400000000000000" pitchFamily="49" charset="-128"/>
              </a:rPr>
              <a:t>さいがい</a:t>
            </a:r>
          </a:p>
        </p:txBody>
      </p:sp>
    </p:spTree>
    <p:extLst>
      <p:ext uri="{BB962C8B-B14F-4D97-AF65-F5344CB8AC3E}">
        <p14:creationId xmlns:p14="http://schemas.microsoft.com/office/powerpoint/2010/main" val="2964010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38FFFA-2821-4BC0-846A-2F5A1C20D110}"/>
              </a:ext>
            </a:extLst>
          </p:cNvPr>
          <p:cNvSpPr>
            <a:spLocks noGrp="1"/>
          </p:cNvSpPr>
          <p:nvPr>
            <p:ph type="title"/>
          </p:nvPr>
        </p:nvSpPr>
        <p:spPr>
          <a:xfrm>
            <a:off x="620086" y="482570"/>
            <a:ext cx="10515600" cy="5507169"/>
          </a:xfrm>
        </p:spPr>
        <p:txBody>
          <a:bodyPr>
            <a:normAutofit/>
          </a:bodyPr>
          <a:lstStyle/>
          <a:p>
            <a:pPr algn="ctr">
              <a:lnSpc>
                <a:spcPts val="11800"/>
              </a:lnSpc>
            </a:pPr>
            <a:r>
              <a:rPr kumimoji="1" lang="ja-JP" altLang="en-US" sz="6000" b="1" dirty="0">
                <a:latin typeface="メイリオ" panose="020B0604030504040204" pitchFamily="50" charset="-128"/>
                <a:ea typeface="メイリオ" panose="020B0604030504040204" pitchFamily="50" charset="-128"/>
              </a:rPr>
              <a:t>災害が起きてから何時間で</a:t>
            </a:r>
            <a:br>
              <a:rPr kumimoji="1" lang="en-US" altLang="ja-JP" sz="6000" b="1" dirty="0">
                <a:latin typeface="メイリオ" panose="020B0604030504040204" pitchFamily="50" charset="-128"/>
                <a:ea typeface="メイリオ" panose="020B0604030504040204" pitchFamily="50" charset="-128"/>
              </a:rPr>
            </a:br>
            <a:r>
              <a:rPr kumimoji="1" lang="ja-JP" altLang="en-US" sz="6000" b="1" dirty="0">
                <a:latin typeface="メイリオ" panose="020B0604030504040204" pitchFamily="50" charset="-128"/>
                <a:ea typeface="メイリオ" panose="020B0604030504040204" pitchFamily="50" charset="-128"/>
              </a:rPr>
              <a:t>トイレに行きたくなったか？</a:t>
            </a:r>
          </a:p>
        </p:txBody>
      </p:sp>
      <p:sp>
        <p:nvSpPr>
          <p:cNvPr id="3" name="テキスト ボックス 2">
            <a:extLst>
              <a:ext uri="{FF2B5EF4-FFF2-40B4-BE49-F238E27FC236}">
                <a16:creationId xmlns:a16="http://schemas.microsoft.com/office/drawing/2014/main" id="{1C6654E1-969A-4862-BCDA-6D67BCD47073}"/>
              </a:ext>
            </a:extLst>
          </p:cNvPr>
          <p:cNvSpPr txBox="1"/>
          <p:nvPr/>
        </p:nvSpPr>
        <p:spPr>
          <a:xfrm>
            <a:off x="1265583" y="1713858"/>
            <a:ext cx="1828800" cy="523220"/>
          </a:xfrm>
          <a:prstGeom prst="rect">
            <a:avLst/>
          </a:prstGeom>
          <a:noFill/>
        </p:spPr>
        <p:txBody>
          <a:bodyPr wrap="square" rtlCol="0">
            <a:spAutoFit/>
          </a:bodyPr>
          <a:lstStyle/>
          <a:p>
            <a:r>
              <a:rPr kumimoji="1" lang="ja-JP" altLang="en-US" sz="2800" dirty="0">
                <a:latin typeface="BIZ UDゴシック" panose="020B0400000000000000" pitchFamily="49" charset="-128"/>
                <a:ea typeface="BIZ UDゴシック" panose="020B0400000000000000" pitchFamily="49" charset="-128"/>
              </a:rPr>
              <a:t>さいがい</a:t>
            </a:r>
          </a:p>
        </p:txBody>
      </p:sp>
      <p:sp>
        <p:nvSpPr>
          <p:cNvPr id="4" name="テキスト ボックス 3">
            <a:extLst>
              <a:ext uri="{FF2B5EF4-FFF2-40B4-BE49-F238E27FC236}">
                <a16:creationId xmlns:a16="http://schemas.microsoft.com/office/drawing/2014/main" id="{AE75F006-134A-49DE-8312-D4A8ACA7EA9C}"/>
              </a:ext>
            </a:extLst>
          </p:cNvPr>
          <p:cNvSpPr txBox="1"/>
          <p:nvPr/>
        </p:nvSpPr>
        <p:spPr>
          <a:xfrm>
            <a:off x="3739880" y="1713858"/>
            <a:ext cx="1828800" cy="523220"/>
          </a:xfrm>
          <a:prstGeom prst="rect">
            <a:avLst/>
          </a:prstGeom>
          <a:noFill/>
        </p:spPr>
        <p:txBody>
          <a:bodyPr wrap="square" rtlCol="0">
            <a:spAutoFit/>
          </a:bodyPr>
          <a:lstStyle/>
          <a:p>
            <a:r>
              <a:rPr lang="ja-JP" altLang="en-US" sz="2800" dirty="0">
                <a:latin typeface="BIZ UDゴシック" panose="020B0400000000000000" pitchFamily="49" charset="-128"/>
                <a:ea typeface="BIZ UDゴシック" panose="020B0400000000000000" pitchFamily="49" charset="-128"/>
              </a:rPr>
              <a:t>お</a:t>
            </a:r>
            <a:endParaRPr kumimoji="1" lang="ja-JP" altLang="en-US" sz="2800" dirty="0">
              <a:latin typeface="BIZ UDゴシック" panose="020B0400000000000000" pitchFamily="49" charset="-128"/>
              <a:ea typeface="BIZ UDゴシック" panose="020B0400000000000000" pitchFamily="49" charset="-128"/>
            </a:endParaRPr>
          </a:p>
        </p:txBody>
      </p:sp>
      <p:sp>
        <p:nvSpPr>
          <p:cNvPr id="5" name="テキスト ボックス 4">
            <a:extLst>
              <a:ext uri="{FF2B5EF4-FFF2-40B4-BE49-F238E27FC236}">
                <a16:creationId xmlns:a16="http://schemas.microsoft.com/office/drawing/2014/main" id="{612DF01A-363E-49CD-AE74-85171C494763}"/>
              </a:ext>
            </a:extLst>
          </p:cNvPr>
          <p:cNvSpPr txBox="1"/>
          <p:nvPr/>
        </p:nvSpPr>
        <p:spPr>
          <a:xfrm>
            <a:off x="7630109" y="1713858"/>
            <a:ext cx="2620617" cy="523220"/>
          </a:xfrm>
          <a:prstGeom prst="rect">
            <a:avLst/>
          </a:prstGeom>
          <a:noFill/>
        </p:spPr>
        <p:txBody>
          <a:bodyPr wrap="square" rtlCol="0">
            <a:spAutoFit/>
          </a:bodyPr>
          <a:lstStyle/>
          <a:p>
            <a:r>
              <a:rPr lang="ja-JP" altLang="en-US" sz="2800" dirty="0">
                <a:latin typeface="BIZ UDゴシック" panose="020B0400000000000000" pitchFamily="49" charset="-128"/>
                <a:ea typeface="BIZ UDゴシック" panose="020B0400000000000000" pitchFamily="49" charset="-128"/>
              </a:rPr>
              <a:t>なんじかん　</a:t>
            </a:r>
            <a:endParaRPr kumimoji="1" lang="ja-JP" altLang="en-US" sz="2800" dirty="0">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82C6C438-5723-4EA4-8343-5082E7F95EFB}"/>
              </a:ext>
            </a:extLst>
          </p:cNvPr>
          <p:cNvSpPr txBox="1"/>
          <p:nvPr/>
        </p:nvSpPr>
        <p:spPr>
          <a:xfrm>
            <a:off x="4049086" y="3236154"/>
            <a:ext cx="1828800" cy="523220"/>
          </a:xfrm>
          <a:prstGeom prst="rect">
            <a:avLst/>
          </a:prstGeom>
          <a:noFill/>
        </p:spPr>
        <p:txBody>
          <a:bodyPr wrap="square" rtlCol="0">
            <a:spAutoFit/>
          </a:bodyPr>
          <a:lstStyle/>
          <a:p>
            <a:r>
              <a:rPr lang="ja-JP" altLang="en-US" sz="2800" dirty="0">
                <a:latin typeface="BIZ UDゴシック" panose="020B0400000000000000" pitchFamily="49" charset="-128"/>
                <a:ea typeface="BIZ UDゴシック" panose="020B0400000000000000" pitchFamily="49" charset="-128"/>
              </a:rPr>
              <a:t>い</a:t>
            </a:r>
            <a:endParaRPr kumimoji="1" lang="ja-JP" altLang="en-US" sz="28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145922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031B64B-3607-4EA1-A91E-B57B4184B1A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81137" y="394618"/>
            <a:ext cx="7113864" cy="6383957"/>
          </a:xfrm>
          <a:prstGeom prst="rect">
            <a:avLst/>
          </a:prstGeom>
        </p:spPr>
      </p:pic>
    </p:spTree>
    <p:extLst>
      <p:ext uri="{BB962C8B-B14F-4D97-AF65-F5344CB8AC3E}">
        <p14:creationId xmlns:p14="http://schemas.microsoft.com/office/powerpoint/2010/main" val="614100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5B1DA8-DF8F-4508-880C-B949D4DA4A2F}"/>
              </a:ext>
            </a:extLst>
          </p:cNvPr>
          <p:cNvSpPr>
            <a:spLocks noGrp="1"/>
          </p:cNvSpPr>
          <p:nvPr>
            <p:ph type="title"/>
          </p:nvPr>
        </p:nvSpPr>
        <p:spPr>
          <a:xfrm>
            <a:off x="1008440" y="2246934"/>
            <a:ext cx="10515600" cy="1325563"/>
          </a:xfrm>
        </p:spPr>
        <p:txBody>
          <a:bodyPr>
            <a:normAutofit fontScale="90000"/>
          </a:bodyPr>
          <a:lstStyle/>
          <a:p>
            <a:r>
              <a:rPr kumimoji="1" lang="ja-JP" altLang="en-US" sz="6000" b="1" dirty="0">
                <a:latin typeface="メイリオ" panose="020B0604030504040204" pitchFamily="50" charset="-128"/>
                <a:ea typeface="メイリオ" panose="020B0604030504040204" pitchFamily="50" charset="-128"/>
              </a:rPr>
              <a:t>仮設トイレを知っていますか？</a:t>
            </a:r>
            <a:endParaRPr kumimoji="1" lang="ja-JP" altLang="en-US" sz="6000"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AC72CA19-3D3C-EEAC-6884-B28F11A7C11B}"/>
              </a:ext>
            </a:extLst>
          </p:cNvPr>
          <p:cNvSpPr txBox="1"/>
          <p:nvPr/>
        </p:nvSpPr>
        <p:spPr>
          <a:xfrm>
            <a:off x="1257767" y="1885797"/>
            <a:ext cx="1828800" cy="523220"/>
          </a:xfrm>
          <a:prstGeom prst="rect">
            <a:avLst/>
          </a:prstGeom>
          <a:noFill/>
        </p:spPr>
        <p:txBody>
          <a:bodyPr wrap="square" rtlCol="0">
            <a:spAutoFit/>
          </a:bodyPr>
          <a:lstStyle/>
          <a:p>
            <a:r>
              <a:rPr kumimoji="1" lang="ja-JP" altLang="en-US" sz="2800" dirty="0">
                <a:latin typeface="BIZ UDゴシック" panose="020B0400000000000000" pitchFamily="49" charset="-128"/>
                <a:ea typeface="BIZ UDゴシック" panose="020B0400000000000000" pitchFamily="49" charset="-128"/>
              </a:rPr>
              <a:t>かせつ</a:t>
            </a:r>
          </a:p>
        </p:txBody>
      </p:sp>
      <p:sp>
        <p:nvSpPr>
          <p:cNvPr id="4" name="テキスト ボックス 3">
            <a:extLst>
              <a:ext uri="{FF2B5EF4-FFF2-40B4-BE49-F238E27FC236}">
                <a16:creationId xmlns:a16="http://schemas.microsoft.com/office/drawing/2014/main" id="{33E9CCF3-5628-7C59-8938-C4B73E301554}"/>
              </a:ext>
            </a:extLst>
          </p:cNvPr>
          <p:cNvSpPr txBox="1"/>
          <p:nvPr/>
        </p:nvSpPr>
        <p:spPr>
          <a:xfrm>
            <a:off x="5298318" y="1895490"/>
            <a:ext cx="1828800" cy="523220"/>
          </a:xfrm>
          <a:prstGeom prst="rect">
            <a:avLst/>
          </a:prstGeom>
          <a:noFill/>
        </p:spPr>
        <p:txBody>
          <a:bodyPr wrap="square" rtlCol="0">
            <a:spAutoFit/>
          </a:bodyPr>
          <a:lstStyle/>
          <a:p>
            <a:r>
              <a:rPr kumimoji="1" lang="ja-JP" altLang="en-US" sz="2800" dirty="0">
                <a:latin typeface="BIZ UDゴシック" panose="020B0400000000000000" pitchFamily="49" charset="-128"/>
                <a:ea typeface="BIZ UDゴシック" panose="020B0400000000000000" pitchFamily="49" charset="-128"/>
              </a:rPr>
              <a:t>し</a:t>
            </a:r>
          </a:p>
        </p:txBody>
      </p:sp>
    </p:spTree>
    <p:extLst>
      <p:ext uri="{BB962C8B-B14F-4D97-AF65-F5344CB8AC3E}">
        <p14:creationId xmlns:p14="http://schemas.microsoft.com/office/powerpoint/2010/main" val="621206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485AC07-1149-4661-BB3B-4EC9ADD0C42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0725" y="1744913"/>
            <a:ext cx="6487483" cy="3649209"/>
          </a:xfrm>
          <a:prstGeom prst="rect">
            <a:avLst/>
          </a:prstGeom>
        </p:spPr>
      </p:pic>
      <p:pic>
        <p:nvPicPr>
          <p:cNvPr id="6" name="図 5">
            <a:extLst>
              <a:ext uri="{FF2B5EF4-FFF2-40B4-BE49-F238E27FC236}">
                <a16:creationId xmlns:a16="http://schemas.microsoft.com/office/drawing/2014/main" id="{AC599493-C4EF-4817-8AA4-22A2BC4C97B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03483" y="1728132"/>
            <a:ext cx="3646065" cy="4861420"/>
          </a:xfrm>
          <a:prstGeom prst="rect">
            <a:avLst/>
          </a:prstGeom>
        </p:spPr>
      </p:pic>
      <p:grpSp>
        <p:nvGrpSpPr>
          <p:cNvPr id="13" name="グループ化 12">
            <a:extLst>
              <a:ext uri="{FF2B5EF4-FFF2-40B4-BE49-F238E27FC236}">
                <a16:creationId xmlns:a16="http://schemas.microsoft.com/office/drawing/2014/main" id="{35D8166A-9623-4D03-8B85-25674AE34954}"/>
              </a:ext>
            </a:extLst>
          </p:cNvPr>
          <p:cNvGrpSpPr/>
          <p:nvPr/>
        </p:nvGrpSpPr>
        <p:grpSpPr>
          <a:xfrm>
            <a:off x="2004970" y="5131966"/>
            <a:ext cx="3389411" cy="1277566"/>
            <a:chOff x="2315362" y="4097539"/>
            <a:chExt cx="3389411" cy="1277566"/>
          </a:xfrm>
        </p:grpSpPr>
        <p:sp>
          <p:nvSpPr>
            <p:cNvPr id="7" name="テキスト ボックス 6">
              <a:extLst>
                <a:ext uri="{FF2B5EF4-FFF2-40B4-BE49-F238E27FC236}">
                  <a16:creationId xmlns:a16="http://schemas.microsoft.com/office/drawing/2014/main" id="{C11B615A-FBD4-4F54-BE99-DACCEF66DA30}"/>
                </a:ext>
              </a:extLst>
            </p:cNvPr>
            <p:cNvSpPr txBox="1"/>
            <p:nvPr/>
          </p:nvSpPr>
          <p:spPr>
            <a:xfrm>
              <a:off x="2315362" y="4420998"/>
              <a:ext cx="3389411" cy="954107"/>
            </a:xfrm>
            <a:prstGeom prst="rect">
              <a:avLst/>
            </a:prstGeom>
            <a:noFill/>
          </p:spPr>
          <p:txBody>
            <a:bodyPr wrap="square" rtlCol="0">
              <a:spAutoFit/>
            </a:bodyPr>
            <a:lstStyle/>
            <a:p>
              <a:endParaRPr kumimoji="1" lang="en-US" altLang="ja-JP" sz="2800" b="1" dirty="0">
                <a:latin typeface="メイリオ" panose="020B0604030504040204" pitchFamily="50" charset="-128"/>
                <a:ea typeface="メイリオ" panose="020B0604030504040204" pitchFamily="50" charset="-128"/>
              </a:endParaRPr>
            </a:p>
            <a:p>
              <a:r>
                <a:rPr kumimoji="1" lang="ja-JP" altLang="en-US" sz="2800" b="1" dirty="0">
                  <a:latin typeface="メイリオ" panose="020B0604030504040204" pitchFamily="50" charset="-128"/>
                  <a:ea typeface="メイリオ" panose="020B0604030504040204" pitchFamily="50" charset="-128"/>
                </a:rPr>
                <a:t>仮設トイレの外観</a:t>
              </a:r>
            </a:p>
          </p:txBody>
        </p:sp>
        <p:sp>
          <p:nvSpPr>
            <p:cNvPr id="9" name="テキスト ボックス 8">
              <a:extLst>
                <a:ext uri="{FF2B5EF4-FFF2-40B4-BE49-F238E27FC236}">
                  <a16:creationId xmlns:a16="http://schemas.microsoft.com/office/drawing/2014/main" id="{48E26765-F182-4923-BB54-4BBE786AE6A4}"/>
                </a:ext>
              </a:extLst>
            </p:cNvPr>
            <p:cNvSpPr txBox="1"/>
            <p:nvPr/>
          </p:nvSpPr>
          <p:spPr>
            <a:xfrm>
              <a:off x="2375047" y="4097539"/>
              <a:ext cx="977408" cy="830997"/>
            </a:xfrm>
            <a:prstGeom prst="rect">
              <a:avLst/>
            </a:prstGeom>
            <a:noFill/>
          </p:spPr>
          <p:txBody>
            <a:bodyPr wrap="square" rtlCol="0" anchor="ctr" anchorCtr="0">
              <a:spAutoFit/>
            </a:bodyPr>
            <a:lstStyle/>
            <a:p>
              <a:endParaRPr kumimoji="1" lang="en-US" altLang="ja-JP" sz="2800" b="1"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かせつ</a:t>
              </a:r>
            </a:p>
          </p:txBody>
        </p:sp>
        <p:sp>
          <p:nvSpPr>
            <p:cNvPr id="10" name="テキスト ボックス 9">
              <a:extLst>
                <a:ext uri="{FF2B5EF4-FFF2-40B4-BE49-F238E27FC236}">
                  <a16:creationId xmlns:a16="http://schemas.microsoft.com/office/drawing/2014/main" id="{0329DCE3-B7F5-4F95-9B96-AA7C7E62D295}"/>
                </a:ext>
              </a:extLst>
            </p:cNvPr>
            <p:cNvSpPr txBox="1"/>
            <p:nvPr/>
          </p:nvSpPr>
          <p:spPr>
            <a:xfrm>
              <a:off x="4361840" y="4125540"/>
              <a:ext cx="1168067" cy="800219"/>
            </a:xfrm>
            <a:prstGeom prst="rect">
              <a:avLst/>
            </a:prstGeom>
            <a:noFill/>
          </p:spPr>
          <p:txBody>
            <a:bodyPr wrap="square" rtlCol="0" anchor="ctr" anchorCtr="0">
              <a:spAutoFit/>
            </a:bodyPr>
            <a:lstStyle/>
            <a:p>
              <a:endParaRPr kumimoji="1" lang="en-US" altLang="ja-JP" sz="2800" b="1"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がいかん</a:t>
              </a:r>
            </a:p>
          </p:txBody>
        </p:sp>
      </p:grpSp>
      <p:grpSp>
        <p:nvGrpSpPr>
          <p:cNvPr id="15" name="グループ化 14">
            <a:extLst>
              <a:ext uri="{FF2B5EF4-FFF2-40B4-BE49-F238E27FC236}">
                <a16:creationId xmlns:a16="http://schemas.microsoft.com/office/drawing/2014/main" id="{14133D20-FADA-45BC-9BC2-26914E07C8A0}"/>
              </a:ext>
            </a:extLst>
          </p:cNvPr>
          <p:cNvGrpSpPr/>
          <p:nvPr/>
        </p:nvGrpSpPr>
        <p:grpSpPr>
          <a:xfrm>
            <a:off x="7832790" y="437083"/>
            <a:ext cx="3139743" cy="1291049"/>
            <a:chOff x="7832790" y="437083"/>
            <a:chExt cx="3139743" cy="1291049"/>
          </a:xfrm>
        </p:grpSpPr>
        <p:sp>
          <p:nvSpPr>
            <p:cNvPr id="8" name="テキスト ボックス 7">
              <a:extLst>
                <a:ext uri="{FF2B5EF4-FFF2-40B4-BE49-F238E27FC236}">
                  <a16:creationId xmlns:a16="http://schemas.microsoft.com/office/drawing/2014/main" id="{6ABE8BBB-CB47-48A2-998B-5814BB1B113C}"/>
                </a:ext>
              </a:extLst>
            </p:cNvPr>
            <p:cNvSpPr txBox="1"/>
            <p:nvPr/>
          </p:nvSpPr>
          <p:spPr>
            <a:xfrm>
              <a:off x="7832790" y="774025"/>
              <a:ext cx="3057247" cy="954107"/>
            </a:xfrm>
            <a:prstGeom prst="rect">
              <a:avLst/>
            </a:prstGeom>
            <a:noFill/>
          </p:spPr>
          <p:txBody>
            <a:bodyPr wrap="none" rtlCol="0">
              <a:spAutoFit/>
            </a:bodyPr>
            <a:lstStyle/>
            <a:p>
              <a:endParaRPr kumimoji="1" lang="en-US" altLang="ja-JP" sz="2800" b="1" dirty="0">
                <a:latin typeface="メイリオ" panose="020B0604030504040204" pitchFamily="50" charset="-128"/>
                <a:ea typeface="メイリオ" panose="020B0604030504040204" pitchFamily="50" charset="-128"/>
              </a:endParaRPr>
            </a:p>
            <a:p>
              <a:r>
                <a:rPr kumimoji="1" lang="ja-JP" altLang="en-US" sz="2800" b="1" dirty="0">
                  <a:latin typeface="メイリオ" panose="020B0604030504040204" pitchFamily="50" charset="-128"/>
                  <a:ea typeface="メイリオ" panose="020B0604030504040204" pitchFamily="50" charset="-128"/>
                </a:rPr>
                <a:t>仮設トイレの内側</a:t>
              </a:r>
            </a:p>
          </p:txBody>
        </p:sp>
        <p:sp>
          <p:nvSpPr>
            <p:cNvPr id="11" name="テキスト ボックス 10">
              <a:extLst>
                <a:ext uri="{FF2B5EF4-FFF2-40B4-BE49-F238E27FC236}">
                  <a16:creationId xmlns:a16="http://schemas.microsoft.com/office/drawing/2014/main" id="{7D6A59AB-F415-4FA1-8D21-957110A240B3}"/>
                </a:ext>
              </a:extLst>
            </p:cNvPr>
            <p:cNvSpPr txBox="1"/>
            <p:nvPr/>
          </p:nvSpPr>
          <p:spPr>
            <a:xfrm>
              <a:off x="7832790" y="437083"/>
              <a:ext cx="977408" cy="830997"/>
            </a:xfrm>
            <a:prstGeom prst="rect">
              <a:avLst/>
            </a:prstGeom>
            <a:noFill/>
          </p:spPr>
          <p:txBody>
            <a:bodyPr wrap="square" rtlCol="0" anchor="ctr" anchorCtr="0">
              <a:spAutoFit/>
            </a:bodyPr>
            <a:lstStyle/>
            <a:p>
              <a:endParaRPr kumimoji="1" lang="en-US" altLang="ja-JP" sz="2800" b="1"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かせつ</a:t>
              </a:r>
            </a:p>
          </p:txBody>
        </p:sp>
        <p:sp>
          <p:nvSpPr>
            <p:cNvPr id="12" name="テキスト ボックス 11">
              <a:extLst>
                <a:ext uri="{FF2B5EF4-FFF2-40B4-BE49-F238E27FC236}">
                  <a16:creationId xmlns:a16="http://schemas.microsoft.com/office/drawing/2014/main" id="{1E4C667C-0A26-4A62-ABDF-67CB3EB5BF32}"/>
                </a:ext>
              </a:extLst>
            </p:cNvPr>
            <p:cNvSpPr txBox="1"/>
            <p:nvPr/>
          </p:nvSpPr>
          <p:spPr>
            <a:xfrm>
              <a:off x="9804466" y="473932"/>
              <a:ext cx="1168067" cy="800219"/>
            </a:xfrm>
            <a:prstGeom prst="rect">
              <a:avLst/>
            </a:prstGeom>
            <a:noFill/>
          </p:spPr>
          <p:txBody>
            <a:bodyPr wrap="square" rtlCol="0" anchor="ctr" anchorCtr="0">
              <a:spAutoFit/>
            </a:bodyPr>
            <a:lstStyle/>
            <a:p>
              <a:endParaRPr kumimoji="1" lang="en-US" altLang="ja-JP" sz="2800" b="1"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うちがわ</a:t>
              </a:r>
            </a:p>
          </p:txBody>
        </p:sp>
      </p:grpSp>
      <p:grpSp>
        <p:nvGrpSpPr>
          <p:cNvPr id="18" name="グループ化 17">
            <a:extLst>
              <a:ext uri="{FF2B5EF4-FFF2-40B4-BE49-F238E27FC236}">
                <a16:creationId xmlns:a16="http://schemas.microsoft.com/office/drawing/2014/main" id="{B6E894FA-8704-4A24-B508-ED646C7B67F7}"/>
              </a:ext>
            </a:extLst>
          </p:cNvPr>
          <p:cNvGrpSpPr/>
          <p:nvPr/>
        </p:nvGrpSpPr>
        <p:grpSpPr>
          <a:xfrm>
            <a:off x="796954" y="-8389"/>
            <a:ext cx="5469622" cy="1534986"/>
            <a:chOff x="796954" y="-8389"/>
            <a:chExt cx="5469622" cy="1534986"/>
          </a:xfrm>
        </p:grpSpPr>
        <p:sp>
          <p:nvSpPr>
            <p:cNvPr id="14" name="テキスト ボックス 13">
              <a:extLst>
                <a:ext uri="{FF2B5EF4-FFF2-40B4-BE49-F238E27FC236}">
                  <a16:creationId xmlns:a16="http://schemas.microsoft.com/office/drawing/2014/main" id="{DF5DC830-F69B-4137-AD26-2CC0CE704CA5}"/>
                </a:ext>
              </a:extLst>
            </p:cNvPr>
            <p:cNvSpPr txBox="1"/>
            <p:nvPr/>
          </p:nvSpPr>
          <p:spPr>
            <a:xfrm>
              <a:off x="796954" y="326268"/>
              <a:ext cx="5469622" cy="1200329"/>
            </a:xfrm>
            <a:prstGeom prst="rect">
              <a:avLst/>
            </a:prstGeom>
            <a:noFill/>
          </p:spPr>
          <p:txBody>
            <a:bodyPr wrap="square" rtlCol="0">
              <a:spAutoFit/>
            </a:bodyPr>
            <a:lstStyle/>
            <a:p>
              <a:endParaRPr kumimoji="1" lang="en-US" altLang="ja-JP" sz="2800" b="1" dirty="0">
                <a:latin typeface="メイリオ" panose="020B0604030504040204" pitchFamily="50" charset="-128"/>
                <a:ea typeface="メイリオ" panose="020B0604030504040204" pitchFamily="50" charset="-128"/>
              </a:endParaRPr>
            </a:p>
            <a:p>
              <a:r>
                <a:rPr kumimoji="1" lang="ja-JP" altLang="en-US" sz="4400" b="1" dirty="0">
                  <a:latin typeface="メイリオ" panose="020B0604030504040204" pitchFamily="50" charset="-128"/>
                  <a:ea typeface="メイリオ" panose="020B0604030504040204" pitchFamily="50" charset="-128"/>
                </a:rPr>
                <a:t>仮設トイレの一例</a:t>
              </a:r>
            </a:p>
          </p:txBody>
        </p:sp>
        <p:sp>
          <p:nvSpPr>
            <p:cNvPr id="16" name="テキスト ボックス 15">
              <a:extLst>
                <a:ext uri="{FF2B5EF4-FFF2-40B4-BE49-F238E27FC236}">
                  <a16:creationId xmlns:a16="http://schemas.microsoft.com/office/drawing/2014/main" id="{B6EC69F7-02A0-42F4-825A-A9CAB96FE6C2}"/>
                </a:ext>
              </a:extLst>
            </p:cNvPr>
            <p:cNvSpPr txBox="1"/>
            <p:nvPr/>
          </p:nvSpPr>
          <p:spPr>
            <a:xfrm>
              <a:off x="960450" y="-8389"/>
              <a:ext cx="977408" cy="830997"/>
            </a:xfrm>
            <a:prstGeom prst="rect">
              <a:avLst/>
            </a:prstGeom>
            <a:noFill/>
          </p:spPr>
          <p:txBody>
            <a:bodyPr wrap="square" rtlCol="0" anchor="ctr" anchorCtr="0">
              <a:spAutoFit/>
            </a:bodyPr>
            <a:lstStyle/>
            <a:p>
              <a:endParaRPr kumimoji="1" lang="en-US" altLang="ja-JP" sz="2800" b="1"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かせつ</a:t>
              </a:r>
            </a:p>
          </p:txBody>
        </p:sp>
        <p:sp>
          <p:nvSpPr>
            <p:cNvPr id="17" name="テキスト ボックス 16">
              <a:extLst>
                <a:ext uri="{FF2B5EF4-FFF2-40B4-BE49-F238E27FC236}">
                  <a16:creationId xmlns:a16="http://schemas.microsoft.com/office/drawing/2014/main" id="{81F22E9A-82E9-4839-B027-C6E84B127B3E}"/>
                </a:ext>
              </a:extLst>
            </p:cNvPr>
            <p:cNvSpPr txBox="1"/>
            <p:nvPr/>
          </p:nvSpPr>
          <p:spPr>
            <a:xfrm>
              <a:off x="4267274" y="-8389"/>
              <a:ext cx="1286237" cy="830997"/>
            </a:xfrm>
            <a:prstGeom prst="rect">
              <a:avLst/>
            </a:prstGeom>
            <a:noFill/>
          </p:spPr>
          <p:txBody>
            <a:bodyPr wrap="square" rtlCol="0" anchor="ctr" anchorCtr="0">
              <a:spAutoFit/>
            </a:bodyPr>
            <a:lstStyle/>
            <a:p>
              <a:endParaRPr kumimoji="1" lang="en-US" altLang="ja-JP" sz="2800" b="1"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いちれい</a:t>
              </a:r>
            </a:p>
          </p:txBody>
        </p:sp>
      </p:grpSp>
    </p:spTree>
    <p:extLst>
      <p:ext uri="{BB962C8B-B14F-4D97-AF65-F5344CB8AC3E}">
        <p14:creationId xmlns:p14="http://schemas.microsoft.com/office/powerpoint/2010/main" val="2594477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38FFFA-2821-4BC0-846A-2F5A1C20D110}"/>
              </a:ext>
            </a:extLst>
          </p:cNvPr>
          <p:cNvSpPr>
            <a:spLocks noGrp="1"/>
          </p:cNvSpPr>
          <p:nvPr>
            <p:ph type="title"/>
          </p:nvPr>
        </p:nvSpPr>
        <p:spPr>
          <a:xfrm>
            <a:off x="620086" y="482570"/>
            <a:ext cx="10515600" cy="5507169"/>
          </a:xfrm>
        </p:spPr>
        <p:txBody>
          <a:bodyPr>
            <a:normAutofit/>
          </a:bodyPr>
          <a:lstStyle/>
          <a:p>
            <a:pPr algn="ctr">
              <a:lnSpc>
                <a:spcPts val="11800"/>
              </a:lnSpc>
            </a:pPr>
            <a:r>
              <a:rPr kumimoji="1" lang="ja-JP" altLang="en-US" sz="6000" b="1" dirty="0">
                <a:latin typeface="メイリオ" panose="020B0604030504040204" pitchFamily="50" charset="-128"/>
                <a:ea typeface="メイリオ" panose="020B0604030504040204" pitchFamily="50" charset="-128"/>
              </a:rPr>
              <a:t>仮設トイレは災害発生後</a:t>
            </a:r>
            <a:br>
              <a:rPr kumimoji="1" lang="en-US" altLang="ja-JP" sz="6000" b="1" dirty="0">
                <a:latin typeface="メイリオ" panose="020B0604030504040204" pitchFamily="50" charset="-128"/>
                <a:ea typeface="メイリオ" panose="020B0604030504040204" pitchFamily="50" charset="-128"/>
              </a:rPr>
            </a:br>
            <a:r>
              <a:rPr kumimoji="1" lang="ja-JP" altLang="en-US" sz="6000" b="1" dirty="0">
                <a:latin typeface="メイリオ" panose="020B0604030504040204" pitchFamily="50" charset="-128"/>
                <a:ea typeface="メイリオ" panose="020B0604030504040204" pitchFamily="50" charset="-128"/>
              </a:rPr>
              <a:t>何日で</a:t>
            </a:r>
            <a:r>
              <a:rPr kumimoji="1" lang="ja-JP" altLang="en-US" sz="6000" b="1" dirty="0">
                <a:solidFill>
                  <a:srgbClr val="FF0000"/>
                </a:solidFill>
                <a:latin typeface="メイリオ" panose="020B0604030504040204" pitchFamily="50" charset="-128"/>
                <a:ea typeface="メイリオ" panose="020B0604030504040204" pitchFamily="50" charset="-128"/>
              </a:rPr>
              <a:t>すべて</a:t>
            </a:r>
            <a:r>
              <a:rPr kumimoji="1" lang="ja-JP" altLang="en-US" sz="6000" b="1" dirty="0">
                <a:latin typeface="メイリオ" panose="020B0604030504040204" pitchFamily="50" charset="-128"/>
                <a:ea typeface="メイリオ" panose="020B0604030504040204" pitchFamily="50" charset="-128"/>
              </a:rPr>
              <a:t>の避難所に</a:t>
            </a:r>
            <a:br>
              <a:rPr kumimoji="1" lang="en-US" altLang="ja-JP" sz="6000" b="1" dirty="0">
                <a:latin typeface="メイリオ" panose="020B0604030504040204" pitchFamily="50" charset="-128"/>
                <a:ea typeface="メイリオ" panose="020B0604030504040204" pitchFamily="50" charset="-128"/>
              </a:rPr>
            </a:br>
            <a:r>
              <a:rPr kumimoji="1" lang="ja-JP" altLang="en-US" sz="6000" b="1" dirty="0">
                <a:latin typeface="メイリオ" panose="020B0604030504040204" pitchFamily="50" charset="-128"/>
                <a:ea typeface="メイリオ" panose="020B0604030504040204" pitchFamily="50" charset="-128"/>
              </a:rPr>
              <a:t>届くでしょうか？</a:t>
            </a:r>
          </a:p>
        </p:txBody>
      </p:sp>
      <p:sp>
        <p:nvSpPr>
          <p:cNvPr id="3" name="テキスト ボックス 2">
            <a:extLst>
              <a:ext uri="{FF2B5EF4-FFF2-40B4-BE49-F238E27FC236}">
                <a16:creationId xmlns:a16="http://schemas.microsoft.com/office/drawing/2014/main" id="{2FA2E26A-A9E3-4962-A267-BD3599F2D4ED}"/>
              </a:ext>
            </a:extLst>
          </p:cNvPr>
          <p:cNvSpPr txBox="1"/>
          <p:nvPr/>
        </p:nvSpPr>
        <p:spPr>
          <a:xfrm>
            <a:off x="1922645" y="954380"/>
            <a:ext cx="1470991" cy="523220"/>
          </a:xfrm>
          <a:prstGeom prst="rect">
            <a:avLst/>
          </a:prstGeom>
          <a:noFill/>
        </p:spPr>
        <p:txBody>
          <a:bodyPr wrap="square" rtlCol="0">
            <a:spAutoFit/>
          </a:bodyPr>
          <a:lstStyle/>
          <a:p>
            <a:r>
              <a:rPr lang="ja-JP" altLang="en-US" sz="2800" dirty="0">
                <a:latin typeface="BIZ UDゴシック" panose="020B0400000000000000" pitchFamily="49" charset="-128"/>
                <a:ea typeface="BIZ UDゴシック" panose="020B0400000000000000" pitchFamily="49" charset="-128"/>
              </a:rPr>
              <a:t>かせつ</a:t>
            </a:r>
            <a:endParaRPr kumimoji="1" lang="ja-JP" altLang="en-US" sz="2800" dirty="0">
              <a:latin typeface="BIZ UDゴシック" panose="020B0400000000000000" pitchFamily="49" charset="-128"/>
              <a:ea typeface="BIZ UDゴシック" panose="020B0400000000000000" pitchFamily="49" charset="-128"/>
            </a:endParaRPr>
          </a:p>
        </p:txBody>
      </p:sp>
      <p:sp>
        <p:nvSpPr>
          <p:cNvPr id="4" name="テキスト ボックス 3">
            <a:extLst>
              <a:ext uri="{FF2B5EF4-FFF2-40B4-BE49-F238E27FC236}">
                <a16:creationId xmlns:a16="http://schemas.microsoft.com/office/drawing/2014/main" id="{3FEFA016-4FD1-44D1-9BB3-097C48AE2A1A}"/>
              </a:ext>
            </a:extLst>
          </p:cNvPr>
          <p:cNvSpPr txBox="1"/>
          <p:nvPr/>
        </p:nvSpPr>
        <p:spPr>
          <a:xfrm>
            <a:off x="6167187" y="954380"/>
            <a:ext cx="3743739" cy="523220"/>
          </a:xfrm>
          <a:prstGeom prst="rect">
            <a:avLst/>
          </a:prstGeom>
          <a:noFill/>
        </p:spPr>
        <p:txBody>
          <a:bodyPr wrap="square" rtlCol="0">
            <a:spAutoFit/>
          </a:bodyPr>
          <a:lstStyle/>
          <a:p>
            <a:r>
              <a:rPr lang="ja-JP" altLang="en-US" sz="2800" dirty="0">
                <a:latin typeface="BIZ UDゴシック" panose="020B0400000000000000" pitchFamily="49" charset="-128"/>
                <a:ea typeface="BIZ UDゴシック" panose="020B0400000000000000" pitchFamily="49" charset="-128"/>
              </a:rPr>
              <a:t>さいがい　はっせいご</a:t>
            </a:r>
            <a:endParaRPr kumimoji="1" lang="ja-JP" altLang="en-US" sz="2800" dirty="0">
              <a:latin typeface="BIZ UDゴシック" panose="020B0400000000000000" pitchFamily="49" charset="-128"/>
              <a:ea typeface="BIZ UDゴシック" panose="020B0400000000000000" pitchFamily="49" charset="-128"/>
            </a:endParaRPr>
          </a:p>
        </p:txBody>
      </p:sp>
      <p:sp>
        <p:nvSpPr>
          <p:cNvPr id="5" name="テキスト ボックス 4">
            <a:extLst>
              <a:ext uri="{FF2B5EF4-FFF2-40B4-BE49-F238E27FC236}">
                <a16:creationId xmlns:a16="http://schemas.microsoft.com/office/drawing/2014/main" id="{2FB96350-0F8C-45A5-9F9B-5C0B61923901}"/>
              </a:ext>
            </a:extLst>
          </p:cNvPr>
          <p:cNvSpPr txBox="1"/>
          <p:nvPr/>
        </p:nvSpPr>
        <p:spPr>
          <a:xfrm>
            <a:off x="1675721" y="2506860"/>
            <a:ext cx="1828800" cy="523220"/>
          </a:xfrm>
          <a:prstGeom prst="rect">
            <a:avLst/>
          </a:prstGeom>
          <a:noFill/>
        </p:spPr>
        <p:txBody>
          <a:bodyPr wrap="square" rtlCol="0">
            <a:spAutoFit/>
          </a:bodyPr>
          <a:lstStyle/>
          <a:p>
            <a:r>
              <a:rPr lang="ja-JP" altLang="en-US" sz="2800" dirty="0">
                <a:latin typeface="BIZ UDゴシック" panose="020B0400000000000000" pitchFamily="49" charset="-128"/>
                <a:ea typeface="BIZ UDゴシック" panose="020B0400000000000000" pitchFamily="49" charset="-128"/>
              </a:rPr>
              <a:t>なんにち</a:t>
            </a:r>
            <a:endParaRPr kumimoji="1" lang="ja-JP" altLang="en-US" sz="2800" dirty="0">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1CE8525F-A5BC-4C46-A6E9-8C88B2B7DF7C}"/>
              </a:ext>
            </a:extLst>
          </p:cNvPr>
          <p:cNvSpPr txBox="1"/>
          <p:nvPr/>
        </p:nvSpPr>
        <p:spPr>
          <a:xfrm>
            <a:off x="2769025" y="3986689"/>
            <a:ext cx="1470991" cy="523220"/>
          </a:xfrm>
          <a:prstGeom prst="rect">
            <a:avLst/>
          </a:prstGeom>
          <a:noFill/>
        </p:spPr>
        <p:txBody>
          <a:bodyPr wrap="square" rtlCol="0">
            <a:spAutoFit/>
          </a:bodyPr>
          <a:lstStyle/>
          <a:p>
            <a:r>
              <a:rPr lang="ja-JP" altLang="en-US" sz="2800" dirty="0">
                <a:latin typeface="BIZ UDゴシック" panose="020B0400000000000000" pitchFamily="49" charset="-128"/>
                <a:ea typeface="BIZ UDゴシック" panose="020B0400000000000000" pitchFamily="49" charset="-128"/>
              </a:rPr>
              <a:t>とど</a:t>
            </a:r>
            <a:endParaRPr kumimoji="1" lang="ja-JP" altLang="en-US" sz="2800" dirty="0">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BE10F71A-BCA0-4A1D-8762-AEF8710983E1}"/>
              </a:ext>
            </a:extLst>
          </p:cNvPr>
          <p:cNvSpPr txBox="1"/>
          <p:nvPr/>
        </p:nvSpPr>
        <p:spPr>
          <a:xfrm>
            <a:off x="7259812" y="2506860"/>
            <a:ext cx="2173356" cy="523220"/>
          </a:xfrm>
          <a:prstGeom prst="rect">
            <a:avLst/>
          </a:prstGeom>
          <a:noFill/>
        </p:spPr>
        <p:txBody>
          <a:bodyPr wrap="square" rtlCol="0">
            <a:spAutoFit/>
          </a:bodyPr>
          <a:lstStyle/>
          <a:p>
            <a:r>
              <a:rPr lang="ja-JP" altLang="en-US" sz="2800" dirty="0">
                <a:latin typeface="BIZ UDゴシック" panose="020B0400000000000000" pitchFamily="49" charset="-128"/>
                <a:ea typeface="BIZ UDゴシック" panose="020B0400000000000000" pitchFamily="49" charset="-128"/>
              </a:rPr>
              <a:t>ひなんじょ</a:t>
            </a:r>
            <a:endParaRPr kumimoji="1" lang="ja-JP" altLang="en-US" sz="28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55623475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870</TotalTime>
  <Words>3113</Words>
  <Application>Microsoft Macintosh PowerPoint</Application>
  <PresentationFormat>ワイド画面</PresentationFormat>
  <Paragraphs>561</Paragraphs>
  <Slides>24</Slides>
  <Notes>24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24</vt:i4>
      </vt:variant>
    </vt:vector>
  </HeadingPairs>
  <TitlesOfParts>
    <vt:vector size="30" baseType="lpstr">
      <vt:lpstr>BIZ UDゴシック</vt:lpstr>
      <vt:lpstr>メイリオ</vt:lpstr>
      <vt:lpstr>游ゴシック</vt:lpstr>
      <vt:lpstr>游ゴシック Light</vt:lpstr>
      <vt:lpstr>Arial</vt:lpstr>
      <vt:lpstr>Office テーマ</vt:lpstr>
      <vt:lpstr>トイレの学習に必要なもの</vt:lpstr>
      <vt:lpstr>令和4年度　小学校での防災教育</vt:lpstr>
      <vt:lpstr>ぼう　　</vt:lpstr>
      <vt:lpstr>PowerPoint プレゼンテーション</vt:lpstr>
      <vt:lpstr>災害が起きてから何時間で トイレに行きたくなったか？</vt:lpstr>
      <vt:lpstr>PowerPoint プレゼンテーション</vt:lpstr>
      <vt:lpstr>仮設トイレを知っていますか？</vt:lpstr>
      <vt:lpstr>PowerPoint プレゼンテーション</vt:lpstr>
      <vt:lpstr>仮設トイレは災害発生後 何日ですべての避難所に 届くでしょうか？</vt:lpstr>
      <vt:lpstr>PowerPoint プレゼンテーション</vt:lpstr>
      <vt:lpstr>PowerPoint プレゼンテーション</vt:lpstr>
      <vt:lpstr>PowerPoint プレゼンテーション</vt:lpstr>
      <vt:lpstr>食べものや避難用品の準備</vt:lpstr>
      <vt:lpstr>食事をしたあとに必ず必要となるのが</vt:lpstr>
      <vt:lpstr>命にかかわる問題　　</vt:lpstr>
      <vt:lpstr>簡易トイレも準備しておこう！</vt:lpstr>
      <vt:lpstr>PowerPoint プレゼンテーション</vt:lpstr>
      <vt:lpstr>PowerPoint プレゼンテーション</vt:lpstr>
      <vt:lpstr>PowerPoint プレゼンテーション</vt:lpstr>
      <vt:lpstr>PowerPoint プレゼンテーション</vt:lpstr>
      <vt:lpstr> 実際にトイレットペーパーを 巻き取ってみよう！</vt:lpstr>
      <vt:lpstr>PowerPoint プレゼンテーション</vt:lpstr>
      <vt:lpstr>PowerPoint プレゼンテーション</vt:lpstr>
      <vt:lpstr>これでトイレとトイレットペーパー  についての授業を終わります。</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admin</dc:creator>
  <cp:lastModifiedBy>Microsoft Office User</cp:lastModifiedBy>
  <cp:revision>26</cp:revision>
  <cp:lastPrinted>2022-09-12T07:01:25Z</cp:lastPrinted>
  <dcterms:created xsi:type="dcterms:W3CDTF">2021-12-02T05:35:51Z</dcterms:created>
  <dcterms:modified xsi:type="dcterms:W3CDTF">2023-02-14T17:08:54Z</dcterms:modified>
</cp:coreProperties>
</file>