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860" r:id="rId2"/>
    <p:sldId id="275" r:id="rId3"/>
    <p:sldId id="1867" r:id="rId4"/>
    <p:sldId id="263" r:id="rId5"/>
    <p:sldId id="264" r:id="rId6"/>
    <p:sldId id="1869" r:id="rId7"/>
    <p:sldId id="1862" r:id="rId8"/>
    <p:sldId id="1897" r:id="rId9"/>
    <p:sldId id="1887" r:id="rId10"/>
    <p:sldId id="1886" r:id="rId11"/>
    <p:sldId id="1885" r:id="rId12"/>
    <p:sldId id="1866" r:id="rId13"/>
    <p:sldId id="1898" r:id="rId14"/>
    <p:sldId id="1863" r:id="rId15"/>
    <p:sldId id="1892" r:id="rId16"/>
    <p:sldId id="1839" r:id="rId17"/>
    <p:sldId id="1888" r:id="rId18"/>
    <p:sldId id="1889" r:id="rId19"/>
    <p:sldId id="1890" r:id="rId20"/>
    <p:sldId id="1891" r:id="rId21"/>
    <p:sldId id="1900" r:id="rId22"/>
    <p:sldId id="1894" r:id="rId23"/>
    <p:sldId id="1895" r:id="rId24"/>
    <p:sldId id="1865" r:id="rId25"/>
    <p:sldId id="1893" r:id="rId26"/>
    <p:sldId id="1884" r:id="rId27"/>
    <p:sldId id="1882" r:id="rId28"/>
    <p:sldId id="301" r:id="rId29"/>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9B9"/>
    <a:srgbClr val="CC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841" autoAdjust="0"/>
    <p:restoredTop sz="94605"/>
  </p:normalViewPr>
  <p:slideViewPr>
    <p:cSldViewPr snapToGrid="0">
      <p:cViewPr varScale="1">
        <p:scale>
          <a:sx n="93" d="100"/>
          <a:sy n="93" d="100"/>
        </p:scale>
        <p:origin x="82" y="8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09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001" tIns="45501" rIns="91001" bIns="4550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001" tIns="45501" rIns="91001" bIns="45501" rtlCol="0"/>
          <a:lstStyle>
            <a:lvl1pPr algn="r">
              <a:defRPr sz="1200"/>
            </a:lvl1pPr>
          </a:lstStyle>
          <a:p>
            <a:fld id="{908B677C-14F4-49D6-AB5C-60880C52045B}" type="datetimeFigureOut">
              <a:rPr kumimoji="1" lang="ja-JP" altLang="en-US" smtClean="0"/>
              <a:t>2023/2/6</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001" tIns="45501" rIns="91001" bIns="45501"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001" tIns="45501" rIns="91001" bIns="455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001" tIns="45501" rIns="91001" bIns="4550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001" tIns="45501" rIns="91001" bIns="45501" rtlCol="0" anchor="b"/>
          <a:lstStyle>
            <a:lvl1pPr algn="r">
              <a:defRPr sz="1200"/>
            </a:lvl1pPr>
          </a:lstStyle>
          <a:p>
            <a:fld id="{BA77F14B-967B-4B4F-A5BC-98493C0A45A3}" type="slidenum">
              <a:rPr kumimoji="1" lang="ja-JP" altLang="en-US" smtClean="0"/>
              <a:t>‹#›</a:t>
            </a:fld>
            <a:endParaRPr kumimoji="1" lang="ja-JP" altLang="en-US"/>
          </a:p>
        </p:txBody>
      </p:sp>
    </p:spTree>
    <p:extLst>
      <p:ext uri="{BB962C8B-B14F-4D97-AF65-F5344CB8AC3E}">
        <p14:creationId xmlns:p14="http://schemas.microsoft.com/office/powerpoint/2010/main" val="31888147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a:t>
            </a:fld>
            <a:endParaRPr kumimoji="1" lang="ja-JP" altLang="en-US"/>
          </a:p>
        </p:txBody>
      </p:sp>
    </p:spTree>
    <p:extLst>
      <p:ext uri="{BB962C8B-B14F-4D97-AF65-F5344CB8AC3E}">
        <p14:creationId xmlns:p14="http://schemas.microsoft.com/office/powerpoint/2010/main" val="3438571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r>
              <a:rPr lang="ja-JP" altLang="en-US" dirty="0"/>
              <a:t>次に普段なら蛇口をひねると勢いよく出てくる水については</a:t>
            </a:r>
            <a:endParaRPr lang="en-US" altLang="ja-JP" dirty="0"/>
          </a:p>
          <a:p>
            <a:endParaRPr lang="en-US" altLang="ja-JP" b="1" dirty="0">
              <a:solidFill>
                <a:srgbClr val="FF0000"/>
              </a:solidFill>
            </a:endParaRPr>
          </a:p>
          <a:p>
            <a:r>
              <a:rPr lang="ja-JP" altLang="en-US" b="1" dirty="0"/>
              <a:t>使えるようになるまでに</a:t>
            </a:r>
            <a:r>
              <a:rPr lang="en-US" altLang="ja-JP" b="1" dirty="0"/>
              <a:t>1</a:t>
            </a:r>
            <a:r>
              <a:rPr lang="ja-JP" altLang="en-US" b="1" dirty="0"/>
              <a:t>週間から</a:t>
            </a:r>
            <a:r>
              <a:rPr lang="en-US" altLang="ja-JP" b="1" dirty="0"/>
              <a:t>3</a:t>
            </a:r>
            <a:r>
              <a:rPr lang="ja-JP" altLang="en-US" b="1" dirty="0"/>
              <a:t>週間程度かかります。</a:t>
            </a:r>
            <a:endParaRPr lang="en-US" altLang="ja-JP" b="1" dirty="0"/>
          </a:p>
          <a:p>
            <a:endParaRPr lang="en-US" altLang="ja-JP" b="1" dirty="0"/>
          </a:p>
          <a:p>
            <a:endParaRPr lang="en-US" altLang="ja-JP" b="1" dirty="0"/>
          </a:p>
          <a:p>
            <a:endParaRPr lang="en-US" altLang="ja-JP" b="1" dirty="0"/>
          </a:p>
          <a:p>
            <a:r>
              <a:rPr lang="ja-JP" altLang="en-US" b="1" dirty="0">
                <a:solidFill>
                  <a:srgbClr val="FF0000"/>
                </a:solidFill>
              </a:rPr>
              <a:t>ゆっくり話します。　</a:t>
            </a:r>
            <a:endParaRPr lang="en-US" altLang="ja-JP" b="1" dirty="0">
              <a:solidFill>
                <a:srgbClr val="FF0000"/>
              </a:solidFill>
            </a:endParaRPr>
          </a:p>
          <a:p>
            <a:endParaRPr lang="en-US" altLang="ja-JP" b="1" dirty="0">
              <a:solidFill>
                <a:srgbClr val="FF0000"/>
              </a:solidFill>
            </a:endParaRPr>
          </a:p>
          <a:p>
            <a:r>
              <a:rPr lang="ja-JP" altLang="en-US" b="1" dirty="0">
                <a:solidFill>
                  <a:srgbClr val="FF0000"/>
                </a:solidFill>
              </a:rPr>
              <a:t>必要なら２回繰り返します。</a:t>
            </a:r>
            <a:endParaRPr lang="en-US" altLang="ja-JP" b="1" dirty="0">
              <a:solidFill>
                <a:srgbClr val="FF0000"/>
              </a:solidFill>
            </a:endParaRPr>
          </a:p>
          <a:p>
            <a:endParaRPr lang="en-US" altLang="ja-JP" b="1" dirty="0"/>
          </a:p>
          <a:p>
            <a:endParaRPr lang="en-US" altLang="ja-JP" b="1" dirty="0"/>
          </a:p>
          <a:p>
            <a:endParaRPr lang="en-US" altLang="ja-JP" b="1" dirty="0">
              <a:solidFill>
                <a:srgbClr val="FF0000"/>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10</a:t>
            </a:fld>
            <a:endParaRPr kumimoji="1" lang="ja-JP" altLang="en-US"/>
          </a:p>
        </p:txBody>
      </p:sp>
    </p:spTree>
    <p:extLst>
      <p:ext uri="{BB962C8B-B14F-4D97-AF65-F5344CB8AC3E}">
        <p14:creationId xmlns:p14="http://schemas.microsoft.com/office/powerpoint/2010/main" val="263066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r>
              <a:rPr lang="ja-JP" altLang="en-US" dirty="0"/>
              <a:t>そして料理をするときやお風呂を沸かしたりするときに必要なガスが</a:t>
            </a:r>
            <a:endParaRPr lang="en-US" altLang="ja-JP" dirty="0"/>
          </a:p>
          <a:p>
            <a:endParaRPr lang="en-US" altLang="ja-JP" dirty="0"/>
          </a:p>
          <a:p>
            <a:r>
              <a:rPr lang="ja-JP" altLang="en-US" b="1" dirty="0"/>
              <a:t>使えるようになるまでには一番時間がかかって、１か月ほどかかる</a:t>
            </a:r>
            <a:endParaRPr lang="en-US" altLang="ja-JP" b="1" dirty="0"/>
          </a:p>
          <a:p>
            <a:endParaRPr lang="en-US" altLang="ja-JP" b="1" dirty="0"/>
          </a:p>
          <a:p>
            <a:r>
              <a:rPr lang="ja-JP" altLang="en-US" b="1" dirty="0"/>
              <a:t>場合があります。</a:t>
            </a:r>
            <a:endParaRPr lang="en-US" altLang="ja-JP" b="1" dirty="0"/>
          </a:p>
          <a:p>
            <a:endParaRPr lang="en-US" altLang="ja-JP" b="1" dirty="0"/>
          </a:p>
          <a:p>
            <a:endParaRPr lang="en-US" altLang="ja-JP" b="1" dirty="0"/>
          </a:p>
          <a:p>
            <a:endParaRPr lang="en-US" altLang="ja-JP" b="1" dirty="0"/>
          </a:p>
          <a:p>
            <a:r>
              <a:rPr lang="ja-JP" altLang="en-US" b="1" dirty="0">
                <a:solidFill>
                  <a:srgbClr val="FF0000"/>
                </a:solidFill>
              </a:rPr>
              <a:t>ゆっくり話します。　</a:t>
            </a:r>
            <a:endParaRPr lang="en-US" altLang="ja-JP" b="1" dirty="0">
              <a:solidFill>
                <a:srgbClr val="FF0000"/>
              </a:solidFill>
            </a:endParaRPr>
          </a:p>
          <a:p>
            <a:endParaRPr lang="en-US" altLang="ja-JP" b="1" dirty="0">
              <a:solidFill>
                <a:srgbClr val="FF0000"/>
              </a:solidFill>
            </a:endParaRPr>
          </a:p>
          <a:p>
            <a:r>
              <a:rPr lang="ja-JP" altLang="en-US" b="1" dirty="0">
                <a:solidFill>
                  <a:srgbClr val="FF0000"/>
                </a:solidFill>
              </a:rPr>
              <a:t>必要なら２回繰り返します。</a:t>
            </a:r>
            <a:endParaRPr lang="en-US" altLang="ja-JP" b="1" dirty="0">
              <a:solidFill>
                <a:srgbClr val="FF0000"/>
              </a:solidFill>
            </a:endParaRPr>
          </a:p>
          <a:p>
            <a:endParaRPr lang="en-US" altLang="ja-JP" b="1" dirty="0"/>
          </a:p>
          <a:p>
            <a:endParaRPr lang="en-US" altLang="ja-JP" b="1" dirty="0">
              <a:solidFill>
                <a:srgbClr val="FF0000"/>
              </a:solidFill>
            </a:endParaRPr>
          </a:p>
          <a:p>
            <a:endParaRPr lang="en-US" altLang="ja-JP" b="1" dirty="0">
              <a:solidFill>
                <a:srgbClr val="FF0000"/>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11</a:t>
            </a:fld>
            <a:endParaRPr kumimoji="1" lang="ja-JP" altLang="en-US"/>
          </a:p>
        </p:txBody>
      </p:sp>
    </p:spTree>
    <p:extLst>
      <p:ext uri="{BB962C8B-B14F-4D97-AF65-F5344CB8AC3E}">
        <p14:creationId xmlns:p14="http://schemas.microsoft.com/office/powerpoint/2010/main" val="2856013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4" y="4740779"/>
            <a:ext cx="5921881" cy="4415145"/>
          </a:xfrm>
        </p:spPr>
        <p:txBody>
          <a:bodyPr/>
          <a:lstStyle/>
          <a:p>
            <a:r>
              <a:rPr kumimoji="1" lang="ja-JP" altLang="en-US" dirty="0"/>
              <a:t>では、これからは非常持ち出し袋に何を入れれば良いかというお話をします。</a:t>
            </a:r>
            <a:endParaRPr kumimoji="1" lang="en-US" altLang="ja-JP" dirty="0"/>
          </a:p>
          <a:p>
            <a:endParaRPr lang="en-US" altLang="ja-JP" dirty="0"/>
          </a:p>
          <a:p>
            <a:endParaRPr lang="en-US" altLang="ja-JP" b="1" dirty="0">
              <a:solidFill>
                <a:srgbClr val="FF0000"/>
              </a:solidFill>
            </a:endParaRPr>
          </a:p>
          <a:p>
            <a:r>
              <a:rPr kumimoji="1" lang="ja-JP" altLang="en-US" dirty="0"/>
              <a:t>これから紹介する品物のほとんどは、</a:t>
            </a:r>
            <a:r>
              <a:rPr kumimoji="1" lang="ja-JP" altLang="en-US" b="1" dirty="0"/>
              <a:t>百円均一のお店で手軽にそろえることが</a:t>
            </a:r>
            <a:endParaRPr kumimoji="1" lang="en-US" altLang="ja-JP" b="1" dirty="0"/>
          </a:p>
          <a:p>
            <a:endParaRPr lang="en-US" altLang="ja-JP" b="1" dirty="0"/>
          </a:p>
          <a:p>
            <a:r>
              <a:rPr kumimoji="1" lang="ja-JP" altLang="en-US" b="1" dirty="0"/>
              <a:t>出来ます。</a:t>
            </a:r>
            <a:endParaRPr kumimoji="1" lang="en-US" altLang="ja-JP" b="1" dirty="0"/>
          </a:p>
          <a:p>
            <a:endParaRPr lang="en-US" altLang="ja-JP" dirty="0"/>
          </a:p>
          <a:p>
            <a:r>
              <a:rPr kumimoji="1" lang="ja-JP" altLang="en-US" dirty="0"/>
              <a:t>食料についても長い間保存のできる非常食もたくさんありますがスーパーなど</a:t>
            </a:r>
            <a:endParaRPr kumimoji="1" lang="en-US" altLang="ja-JP" dirty="0"/>
          </a:p>
          <a:p>
            <a:endParaRPr lang="en-US" altLang="ja-JP" dirty="0"/>
          </a:p>
          <a:p>
            <a:r>
              <a:rPr kumimoji="1" lang="ja-JP" altLang="en-US" dirty="0"/>
              <a:t>で普通に売っている食品も、賞味期限に気を付けていれば十分非常食の</a:t>
            </a:r>
            <a:endParaRPr kumimoji="1" lang="en-US" altLang="ja-JP" dirty="0"/>
          </a:p>
          <a:p>
            <a:endParaRPr lang="en-US" altLang="ja-JP" dirty="0"/>
          </a:p>
          <a:p>
            <a:r>
              <a:rPr kumimoji="1" lang="ja-JP" altLang="en-US" dirty="0"/>
              <a:t>代わりになるものがあります。</a:t>
            </a:r>
            <a:endParaRPr kumimoji="1" lang="en-US" altLang="ja-JP" dirty="0"/>
          </a:p>
          <a:p>
            <a:endParaRPr lang="en-US" altLang="ja-JP" dirty="0"/>
          </a:p>
          <a:p>
            <a:r>
              <a:rPr kumimoji="1" lang="ja-JP" altLang="en-US" dirty="0"/>
              <a:t>どんなものが非常食になるか、どんなものが災害時に持っていると役に立つ</a:t>
            </a:r>
            <a:endParaRPr kumimoji="1" lang="en-US" altLang="ja-JP" dirty="0"/>
          </a:p>
          <a:p>
            <a:endParaRPr lang="en-US" altLang="ja-JP" dirty="0"/>
          </a:p>
          <a:p>
            <a:r>
              <a:rPr kumimoji="1" lang="ja-JP" altLang="en-US" dirty="0"/>
              <a:t>かを普段から考えておくと、災害が発生した時に慌てなくて済みます。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12</a:t>
            </a:fld>
            <a:endParaRPr kumimoji="1" lang="ja-JP" altLang="en-US"/>
          </a:p>
        </p:txBody>
      </p:sp>
    </p:spTree>
    <p:extLst>
      <p:ext uri="{BB962C8B-B14F-4D97-AF65-F5344CB8AC3E}">
        <p14:creationId xmlns:p14="http://schemas.microsoft.com/office/powerpoint/2010/main" val="3247406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mn-ea"/>
            </a:endParaRPr>
          </a:p>
          <a:p>
            <a:r>
              <a:rPr kumimoji="1" lang="ja-JP" altLang="en-US" dirty="0">
                <a:latin typeface="+mn-ea"/>
              </a:rPr>
              <a:t>それではお待たせしました。</a:t>
            </a:r>
            <a:endParaRPr kumimoji="1" lang="en-US" altLang="ja-JP" dirty="0">
              <a:latin typeface="+mn-ea"/>
            </a:endParaRPr>
          </a:p>
          <a:p>
            <a:endParaRPr lang="en-US" altLang="ja-JP" dirty="0">
              <a:latin typeface="+mn-ea"/>
            </a:endParaRPr>
          </a:p>
          <a:p>
            <a:r>
              <a:rPr kumimoji="1" lang="ja-JP" altLang="en-US" dirty="0">
                <a:latin typeface="+mn-ea"/>
              </a:rPr>
              <a:t>今から実際に避難用品を見てみましょう！</a:t>
            </a:r>
            <a:endParaRPr kumimoji="1" lang="en-US" altLang="ja-JP" dirty="0">
              <a:latin typeface="+mn-ea"/>
            </a:endParaRPr>
          </a:p>
          <a:p>
            <a:endParaRPr lang="en-US" altLang="ja-JP" b="1" dirty="0">
              <a:solidFill>
                <a:srgbClr val="FF0000"/>
              </a:solidFill>
              <a:latin typeface="+mn-ea"/>
            </a:endParaRPr>
          </a:p>
          <a:p>
            <a:endParaRPr lang="en-US" altLang="ja-JP" b="1" dirty="0">
              <a:solidFill>
                <a:srgbClr val="FF0000"/>
              </a:solidFill>
              <a:latin typeface="+mn-ea"/>
            </a:endParaRPr>
          </a:p>
          <a:p>
            <a:r>
              <a:rPr lang="ja-JP" altLang="en-US" b="1" dirty="0">
                <a:solidFill>
                  <a:srgbClr val="FF0000"/>
                </a:solidFill>
                <a:latin typeface="+mn-ea"/>
              </a:rPr>
              <a:t>用意した避難用リュックを各グループに１個分ける</a:t>
            </a:r>
            <a:endParaRPr lang="en-US" altLang="ja-JP" b="1" dirty="0">
              <a:solidFill>
                <a:srgbClr val="FF0000"/>
              </a:solidFill>
              <a:latin typeface="+mn-ea"/>
            </a:endParaRPr>
          </a:p>
          <a:p>
            <a:endParaRPr lang="en-US" altLang="ja-JP" b="1" dirty="0">
              <a:solidFill>
                <a:srgbClr val="FF0000"/>
              </a:solidFill>
              <a:latin typeface="+mn-ea"/>
            </a:endParaRPr>
          </a:p>
          <a:p>
            <a:r>
              <a:rPr lang="ja-JP" altLang="en-US" b="1" dirty="0">
                <a:solidFill>
                  <a:srgbClr val="FF0000"/>
                </a:solidFill>
                <a:latin typeface="+mn-ea"/>
              </a:rPr>
              <a:t>もしくはリュックを集めた場所からグループの代表者が１個取りに行く</a:t>
            </a:r>
            <a:endParaRPr lang="en-US" altLang="ja-JP" b="1" dirty="0">
              <a:solidFill>
                <a:srgbClr val="FF0000"/>
              </a:solidFill>
              <a:latin typeface="+mn-ea"/>
            </a:endParaRPr>
          </a:p>
          <a:p>
            <a:r>
              <a:rPr lang="ja-JP" altLang="en-US" b="1" dirty="0">
                <a:latin typeface="メイリオ" panose="020B0604030504040204" pitchFamily="50" charset="-128"/>
                <a:ea typeface="メイリオ" panose="020B0604030504040204" pitchFamily="50" charset="-128"/>
              </a:rPr>
              <a:t>　　　</a:t>
            </a:r>
            <a:endParaRPr kumimoji="1" lang="en-US" altLang="ja-JP" dirty="0"/>
          </a:p>
          <a:p>
            <a:endParaRPr kumimoji="1" lang="en-US" altLang="ja-JP" dirty="0">
              <a:solidFill>
                <a:srgbClr val="FF0000"/>
              </a:solidFill>
              <a:latin typeface="+mn-ea"/>
            </a:endParaRPr>
          </a:p>
          <a:p>
            <a:endParaRPr kumimoji="1" lang="en-US" altLang="ja-JP" dirty="0">
              <a:latin typeface="+mn-ea"/>
            </a:endParaRPr>
          </a:p>
          <a:p>
            <a:endParaRPr lang="en-US" altLang="ja-JP" dirty="0">
              <a:latin typeface="+mn-ea"/>
            </a:endParaRPr>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13</a:t>
            </a:fld>
            <a:endParaRPr kumimoji="1" lang="ja-JP" altLang="en-US"/>
          </a:p>
        </p:txBody>
      </p:sp>
    </p:spTree>
    <p:extLst>
      <p:ext uri="{BB962C8B-B14F-4D97-AF65-F5344CB8AC3E}">
        <p14:creationId xmlns:p14="http://schemas.microsoft.com/office/powerpoint/2010/main" val="157765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14</a:t>
            </a:fld>
            <a:endParaRPr kumimoji="1" lang="ja-JP" altLang="en-US"/>
          </a:p>
        </p:txBody>
      </p:sp>
      <p:sp>
        <p:nvSpPr>
          <p:cNvPr id="5" name="ノート プレースホルダー 4">
            <a:extLst>
              <a:ext uri="{FF2B5EF4-FFF2-40B4-BE49-F238E27FC236}">
                <a16:creationId xmlns:a16="http://schemas.microsoft.com/office/drawing/2014/main" id="{AA520F28-AF6D-40F6-B1E6-FF00D5F4C345}"/>
              </a:ext>
            </a:extLst>
          </p:cNvPr>
          <p:cNvSpPr txBox="1">
            <a:spLocks noGrp="1"/>
          </p:cNvSpPr>
          <p:nvPr>
            <p:ph type="body" idx="1"/>
          </p:nvPr>
        </p:nvSpPr>
        <p:spPr>
          <a:xfrm>
            <a:off x="679768" y="4777195"/>
            <a:ext cx="5438140" cy="4884274"/>
          </a:xfrm>
          <a:prstGeom prst="rect">
            <a:avLst/>
          </a:prstGeom>
          <a:noFill/>
        </p:spPr>
        <p:txBody>
          <a:bodyPr wrap="square">
            <a:spAutoFit/>
          </a:bodyPr>
          <a:lstStyle/>
          <a:p>
            <a:r>
              <a:rPr lang="ja-JP" altLang="en-US" b="1" i="0" dirty="0">
                <a:effectLst/>
                <a:latin typeface="+mn-ea"/>
              </a:rPr>
              <a:t>これは皆さんに宿題として配られたワークシートにのっていたものです。</a:t>
            </a:r>
            <a:endParaRPr lang="en-US" altLang="ja-JP" b="1" i="0" dirty="0">
              <a:effectLst/>
              <a:latin typeface="+mn-ea"/>
            </a:endParaRPr>
          </a:p>
          <a:p>
            <a:endParaRPr lang="en-US" altLang="ja-JP" dirty="0">
              <a:latin typeface="+mn-ea"/>
            </a:endParaRPr>
          </a:p>
          <a:p>
            <a:r>
              <a:rPr lang="ja-JP" altLang="en-US" b="1" i="0" dirty="0">
                <a:solidFill>
                  <a:srgbClr val="FF0000"/>
                </a:solidFill>
                <a:effectLst/>
                <a:latin typeface="+mn-ea"/>
              </a:rPr>
              <a:t>以下の文章は、時間のある時に参考として使用</a:t>
            </a:r>
            <a:r>
              <a:rPr lang="ja-JP" altLang="en-US" b="1" dirty="0">
                <a:solidFill>
                  <a:srgbClr val="FF0000"/>
                </a:solidFill>
                <a:latin typeface="+mn-ea"/>
              </a:rPr>
              <a:t>します。</a:t>
            </a:r>
            <a:endParaRPr lang="en-US" altLang="ja-JP" b="1" i="0" dirty="0">
              <a:solidFill>
                <a:srgbClr val="FF0000"/>
              </a:solidFill>
              <a:effectLst/>
              <a:latin typeface="+mn-ea"/>
            </a:endParaRPr>
          </a:p>
          <a:p>
            <a:r>
              <a:rPr lang="ja-JP" altLang="en-US" b="1" dirty="0">
                <a:solidFill>
                  <a:srgbClr val="FF0000"/>
                </a:solidFill>
                <a:latin typeface="+mn-ea"/>
              </a:rPr>
              <a:t>通常は詳しく</a:t>
            </a:r>
            <a:r>
              <a:rPr lang="ja-JP" altLang="en-US" b="1" i="0" dirty="0">
                <a:solidFill>
                  <a:srgbClr val="FF0000"/>
                </a:solidFill>
                <a:effectLst/>
                <a:latin typeface="+mn-ea"/>
              </a:rPr>
              <a:t>読まずに次のページへ移動。</a:t>
            </a:r>
            <a:br>
              <a:rPr lang="ja-JP" altLang="en-US" b="1" dirty="0">
                <a:latin typeface="+mn-ea"/>
              </a:rPr>
            </a:br>
            <a:br>
              <a:rPr lang="ja-JP" altLang="en-US" dirty="0">
                <a:latin typeface="+mn-ea"/>
              </a:rPr>
            </a:br>
            <a:r>
              <a:rPr lang="ja-JP" altLang="en-US" b="1" i="0" dirty="0">
                <a:solidFill>
                  <a:srgbClr val="1E1E1E"/>
                </a:solidFill>
                <a:effectLst/>
                <a:latin typeface="+mn-ea"/>
              </a:rPr>
              <a:t>■飲料水　</a:t>
            </a:r>
            <a:br>
              <a:rPr lang="ja-JP" altLang="en-US" dirty="0">
                <a:latin typeface="+mn-ea"/>
              </a:rPr>
            </a:br>
            <a:r>
              <a:rPr lang="en-US" altLang="ja-JP" b="0" i="0" dirty="0">
                <a:solidFill>
                  <a:srgbClr val="1E1E1E"/>
                </a:solidFill>
                <a:effectLst/>
                <a:latin typeface="+mn-ea"/>
              </a:rPr>
              <a:t>1</a:t>
            </a:r>
            <a:r>
              <a:rPr lang="ja-JP" altLang="en-US" b="0" i="0" dirty="0">
                <a:solidFill>
                  <a:srgbClr val="1E1E1E"/>
                </a:solidFill>
                <a:effectLst/>
                <a:latin typeface="+mn-ea"/>
              </a:rPr>
              <a:t>人</a:t>
            </a:r>
            <a:r>
              <a:rPr lang="en-US" altLang="ja-JP" b="0" i="0" dirty="0">
                <a:solidFill>
                  <a:srgbClr val="1E1E1E"/>
                </a:solidFill>
                <a:effectLst/>
                <a:latin typeface="+mn-ea"/>
              </a:rPr>
              <a:t>1</a:t>
            </a:r>
            <a:r>
              <a:rPr lang="ja-JP" altLang="en-US" b="0" i="0" dirty="0">
                <a:solidFill>
                  <a:srgbClr val="1E1E1E"/>
                </a:solidFill>
                <a:effectLst/>
                <a:latin typeface="+mn-ea"/>
              </a:rPr>
              <a:t>日</a:t>
            </a:r>
            <a:r>
              <a:rPr lang="en-US" altLang="ja-JP" b="0" i="0" dirty="0">
                <a:solidFill>
                  <a:srgbClr val="1E1E1E"/>
                </a:solidFill>
                <a:effectLst/>
                <a:latin typeface="+mn-ea"/>
              </a:rPr>
              <a:t>3</a:t>
            </a:r>
            <a:r>
              <a:rPr lang="ja-JP" altLang="en-US" b="0" i="0" dirty="0">
                <a:solidFill>
                  <a:srgbClr val="1E1E1E"/>
                </a:solidFill>
                <a:effectLst/>
                <a:latin typeface="+mn-ea"/>
              </a:rPr>
              <a:t>リットルが目安（家族</a:t>
            </a:r>
            <a:r>
              <a:rPr lang="en-US" altLang="ja-JP" b="0" i="0" dirty="0">
                <a:solidFill>
                  <a:srgbClr val="1E1E1E"/>
                </a:solidFill>
                <a:effectLst/>
                <a:latin typeface="+mn-ea"/>
              </a:rPr>
              <a:t>3</a:t>
            </a:r>
            <a:r>
              <a:rPr lang="ja-JP" altLang="en-US" b="0" i="0" dirty="0">
                <a:solidFill>
                  <a:srgbClr val="1E1E1E"/>
                </a:solidFill>
                <a:effectLst/>
                <a:latin typeface="+mn-ea"/>
              </a:rPr>
              <a:t>人で</a:t>
            </a:r>
            <a:r>
              <a:rPr lang="en-US" altLang="ja-JP" b="0" i="0" dirty="0">
                <a:solidFill>
                  <a:srgbClr val="1E1E1E"/>
                </a:solidFill>
                <a:effectLst/>
                <a:latin typeface="+mn-ea"/>
              </a:rPr>
              <a:t>2</a:t>
            </a:r>
            <a:r>
              <a:rPr lang="ja-JP" altLang="en-US" b="0" i="0" dirty="0">
                <a:solidFill>
                  <a:srgbClr val="1E1E1E"/>
                </a:solidFill>
                <a:effectLst/>
                <a:latin typeface="+mn-ea"/>
              </a:rPr>
              <a:t>リットルペットボトル</a:t>
            </a:r>
            <a:r>
              <a:rPr lang="en-US" altLang="ja-JP" b="0" i="0" dirty="0">
                <a:solidFill>
                  <a:srgbClr val="1E1E1E"/>
                </a:solidFill>
                <a:effectLst/>
                <a:latin typeface="+mn-ea"/>
              </a:rPr>
              <a:t>12</a:t>
            </a:r>
            <a:r>
              <a:rPr lang="ja-JP" altLang="en-US" b="0" i="0" dirty="0">
                <a:solidFill>
                  <a:srgbClr val="1E1E1E"/>
                </a:solidFill>
                <a:effectLst/>
                <a:latin typeface="+mn-ea"/>
              </a:rPr>
              <a:t>本～</a:t>
            </a:r>
            <a:r>
              <a:rPr lang="en-US" altLang="ja-JP" b="0" i="0" dirty="0">
                <a:solidFill>
                  <a:srgbClr val="1E1E1E"/>
                </a:solidFill>
                <a:effectLst/>
                <a:latin typeface="+mn-ea"/>
              </a:rPr>
              <a:t>18</a:t>
            </a:r>
            <a:r>
              <a:rPr lang="ja-JP" altLang="en-US" b="0" i="0" dirty="0">
                <a:solidFill>
                  <a:srgbClr val="1E1E1E"/>
                </a:solidFill>
                <a:effectLst/>
                <a:latin typeface="+mn-ea"/>
              </a:rPr>
              <a:t>本用意。飲用のみで</a:t>
            </a:r>
            <a:r>
              <a:rPr lang="en-US" altLang="ja-JP" b="0" i="0" dirty="0">
                <a:solidFill>
                  <a:srgbClr val="1E1E1E"/>
                </a:solidFill>
                <a:effectLst/>
                <a:latin typeface="+mn-ea"/>
              </a:rPr>
              <a:t>3</a:t>
            </a:r>
            <a:r>
              <a:rPr lang="ja-JP" altLang="en-US" b="0" i="0" dirty="0">
                <a:solidFill>
                  <a:srgbClr val="1E1E1E"/>
                </a:solidFill>
                <a:effectLst/>
                <a:latin typeface="+mn-ea"/>
              </a:rPr>
              <a:t>～</a:t>
            </a:r>
            <a:r>
              <a:rPr lang="en-US" altLang="ja-JP" b="0" i="0" dirty="0">
                <a:solidFill>
                  <a:srgbClr val="1E1E1E"/>
                </a:solidFill>
                <a:effectLst/>
                <a:latin typeface="+mn-ea"/>
              </a:rPr>
              <a:t>4</a:t>
            </a:r>
            <a:r>
              <a:rPr lang="ja-JP" altLang="en-US" b="0" i="0" dirty="0">
                <a:solidFill>
                  <a:srgbClr val="1E1E1E"/>
                </a:solidFill>
                <a:effectLst/>
                <a:latin typeface="+mn-ea"/>
              </a:rPr>
              <a:t>日分）。非常用持ち出し袋に入れるのは</a:t>
            </a:r>
            <a:r>
              <a:rPr lang="en-US" altLang="ja-JP" b="0" i="0" dirty="0">
                <a:solidFill>
                  <a:srgbClr val="1E1E1E"/>
                </a:solidFill>
                <a:effectLst/>
                <a:latin typeface="+mn-ea"/>
              </a:rPr>
              <a:t>500ml</a:t>
            </a:r>
            <a:r>
              <a:rPr lang="ja-JP" altLang="en-US" b="0" i="0" dirty="0">
                <a:solidFill>
                  <a:srgbClr val="1E1E1E"/>
                </a:solidFill>
                <a:effectLst/>
                <a:latin typeface="+mn-ea"/>
              </a:rPr>
              <a:t>のペットボトル</a:t>
            </a:r>
            <a:r>
              <a:rPr lang="en-US" altLang="ja-JP" b="0" i="0" dirty="0">
                <a:solidFill>
                  <a:srgbClr val="1E1E1E"/>
                </a:solidFill>
                <a:effectLst/>
                <a:latin typeface="+mn-ea"/>
              </a:rPr>
              <a:t>2</a:t>
            </a:r>
            <a:r>
              <a:rPr lang="ja-JP" altLang="en-US" b="0" i="0" dirty="0">
                <a:solidFill>
                  <a:srgbClr val="1E1E1E"/>
                </a:solidFill>
                <a:effectLst/>
                <a:latin typeface="+mn-ea"/>
              </a:rPr>
              <a:t>本程度</a:t>
            </a:r>
            <a:endParaRPr lang="en-US" altLang="ja-JP" b="0" i="0" dirty="0">
              <a:solidFill>
                <a:srgbClr val="1E1E1E"/>
              </a:solidFill>
              <a:effectLst/>
              <a:latin typeface="+mn-ea"/>
            </a:endParaRPr>
          </a:p>
          <a:p>
            <a:r>
              <a:rPr lang="ja-JP" altLang="en-US" b="1" i="0" dirty="0">
                <a:solidFill>
                  <a:srgbClr val="1E1E1E"/>
                </a:solidFill>
                <a:effectLst/>
                <a:latin typeface="+mn-ea"/>
              </a:rPr>
              <a:t>■非常食</a:t>
            </a:r>
            <a:br>
              <a:rPr lang="ja-JP" altLang="en-US" dirty="0">
                <a:latin typeface="+mn-ea"/>
              </a:rPr>
            </a:br>
            <a:r>
              <a:rPr lang="ja-JP" altLang="en-US" b="0" i="0" dirty="0">
                <a:solidFill>
                  <a:srgbClr val="1E1E1E"/>
                </a:solidFill>
                <a:effectLst/>
                <a:latin typeface="+mn-ea"/>
              </a:rPr>
              <a:t>保存期間が長く火を通さないでも食べられる食品（レトルト食品、インスタント食品、クラッカー、缶詰など）避難所に大量の食料を持ち込む必要はありません。</a:t>
            </a:r>
            <a:br>
              <a:rPr lang="ja-JP" altLang="en-US" dirty="0">
                <a:latin typeface="+mn-ea"/>
              </a:rPr>
            </a:br>
            <a:r>
              <a:rPr lang="ja-JP" altLang="en-US" b="1" i="0" dirty="0">
                <a:solidFill>
                  <a:srgbClr val="1E1E1E"/>
                </a:solidFill>
                <a:effectLst/>
                <a:latin typeface="+mn-ea"/>
              </a:rPr>
              <a:t>■医薬品・衛生用品</a:t>
            </a:r>
            <a:br>
              <a:rPr lang="ja-JP" altLang="en-US" dirty="0">
                <a:latin typeface="+mn-ea"/>
              </a:rPr>
            </a:br>
            <a:r>
              <a:rPr lang="ja-JP" altLang="en-US" b="0" i="0" dirty="0">
                <a:solidFill>
                  <a:srgbClr val="1E1E1E"/>
                </a:solidFill>
                <a:effectLst/>
                <a:latin typeface="+mn-ea"/>
              </a:rPr>
              <a:t>常備薬、持病のある方はその病気のための薬（薬品名のメモも）</a:t>
            </a:r>
            <a:endParaRPr lang="en-US" altLang="ja-JP" b="0" i="0" dirty="0">
              <a:solidFill>
                <a:srgbClr val="1E1E1E"/>
              </a:solidFill>
              <a:effectLst/>
              <a:latin typeface="+mn-ea"/>
            </a:endParaRPr>
          </a:p>
          <a:p>
            <a:r>
              <a:rPr lang="ja-JP" altLang="en-US" b="1" i="0" dirty="0">
                <a:solidFill>
                  <a:srgbClr val="FF0000"/>
                </a:solidFill>
                <a:effectLst/>
                <a:latin typeface="+mn-ea"/>
              </a:rPr>
              <a:t>新型コロナウイルスなどの感染症を防ぐためのものは必須。</a:t>
            </a:r>
            <a:endParaRPr lang="en-US" altLang="ja-JP" b="1" i="0" dirty="0">
              <a:solidFill>
                <a:srgbClr val="FF0000"/>
              </a:solidFill>
              <a:effectLst/>
              <a:latin typeface="+mn-ea"/>
            </a:endParaRPr>
          </a:p>
          <a:p>
            <a:r>
              <a:rPr lang="ja-JP" altLang="en-US" b="1" i="0" dirty="0">
                <a:solidFill>
                  <a:srgbClr val="FF0000"/>
                </a:solidFill>
                <a:effectLst/>
                <a:latin typeface="+mn-ea"/>
              </a:rPr>
              <a:t>（マスク・消毒液など）</a:t>
            </a:r>
            <a:endParaRPr lang="en-US" altLang="ja-JP" b="1" i="0" dirty="0">
              <a:solidFill>
                <a:srgbClr val="FF0000"/>
              </a:solidFill>
              <a:effectLst/>
              <a:latin typeface="+mn-ea"/>
            </a:endParaRPr>
          </a:p>
          <a:p>
            <a:r>
              <a:rPr lang="ja-JP" altLang="en-US" b="1" i="0" dirty="0">
                <a:solidFill>
                  <a:srgbClr val="1E1E1E"/>
                </a:solidFill>
                <a:effectLst/>
                <a:latin typeface="+mn-ea"/>
              </a:rPr>
              <a:t>■衣類</a:t>
            </a:r>
            <a:br>
              <a:rPr lang="ja-JP" altLang="en-US" dirty="0">
                <a:latin typeface="+mn-ea"/>
              </a:rPr>
            </a:br>
            <a:r>
              <a:rPr lang="ja-JP" altLang="en-US" b="0" i="0" dirty="0">
                <a:solidFill>
                  <a:srgbClr val="1E1E1E"/>
                </a:solidFill>
                <a:effectLst/>
                <a:latin typeface="+mn-ea"/>
              </a:rPr>
              <a:t>重ね着のできる衣類、防寒具、毛布、下着類、靴下、軍手、雨具、カイロ。</a:t>
            </a:r>
            <a:br>
              <a:rPr lang="ja-JP" altLang="en-US" dirty="0">
                <a:latin typeface="+mn-ea"/>
              </a:rPr>
            </a:br>
            <a:r>
              <a:rPr lang="ja-JP" altLang="en-US" b="1" i="0" dirty="0">
                <a:solidFill>
                  <a:srgbClr val="1E1E1E"/>
                </a:solidFill>
                <a:effectLst/>
                <a:latin typeface="+mn-ea"/>
              </a:rPr>
              <a:t>■停電時用</a:t>
            </a:r>
            <a:br>
              <a:rPr lang="ja-JP" altLang="en-US" dirty="0">
                <a:latin typeface="+mn-ea"/>
              </a:rPr>
            </a:br>
            <a:r>
              <a:rPr lang="ja-JP" altLang="en-US" b="0" i="0" dirty="0">
                <a:solidFill>
                  <a:srgbClr val="1E1E1E"/>
                </a:solidFill>
                <a:effectLst/>
                <a:latin typeface="+mn-ea"/>
              </a:rPr>
              <a:t>懐中電灯、ろうそく、マッチ、携帯ラジオ、予備の電池。</a:t>
            </a:r>
            <a:br>
              <a:rPr lang="ja-JP" altLang="en-US" dirty="0">
                <a:latin typeface="+mn-ea"/>
              </a:rPr>
            </a:br>
            <a:r>
              <a:rPr lang="ja-JP" altLang="en-US" b="1" i="0" dirty="0">
                <a:solidFill>
                  <a:srgbClr val="1E1E1E"/>
                </a:solidFill>
                <a:effectLst/>
                <a:latin typeface="+mn-ea"/>
              </a:rPr>
              <a:t>■貴重品</a:t>
            </a:r>
            <a:br>
              <a:rPr lang="ja-JP" altLang="en-US" dirty="0">
                <a:latin typeface="+mn-ea"/>
              </a:rPr>
            </a:br>
            <a:r>
              <a:rPr lang="ja-JP" altLang="en-US" b="0" i="0" dirty="0">
                <a:solidFill>
                  <a:srgbClr val="1E1E1E"/>
                </a:solidFill>
                <a:effectLst/>
                <a:latin typeface="+mn-ea"/>
              </a:rPr>
              <a:t>現金（硬貨）、身分証明書、預貯金通帳、印鑑、権利書、各種カード、保険証など 。</a:t>
            </a:r>
            <a:br>
              <a:rPr lang="ja-JP" altLang="en-US" dirty="0">
                <a:latin typeface="+mn-ea"/>
              </a:rPr>
            </a:br>
            <a:r>
              <a:rPr lang="ja-JP" altLang="en-US" b="1" i="0" dirty="0">
                <a:solidFill>
                  <a:srgbClr val="1E1E1E"/>
                </a:solidFill>
                <a:effectLst/>
                <a:latin typeface="+mn-ea"/>
              </a:rPr>
              <a:t>■役に立つ日用品</a:t>
            </a:r>
            <a:br>
              <a:rPr lang="ja-JP" altLang="en-US" dirty="0">
                <a:latin typeface="+mn-ea"/>
              </a:rPr>
            </a:br>
            <a:r>
              <a:rPr lang="ja-JP" altLang="en-US" b="0" i="0" dirty="0">
                <a:solidFill>
                  <a:srgbClr val="1E1E1E"/>
                </a:solidFill>
                <a:effectLst/>
                <a:latin typeface="+mn-ea"/>
              </a:rPr>
              <a:t>メモ帳、ペン</a:t>
            </a:r>
            <a:endParaRPr lang="ja-JP" altLang="en-US" dirty="0">
              <a:latin typeface="+mn-ea"/>
            </a:endParaRPr>
          </a:p>
        </p:txBody>
      </p:sp>
    </p:spTree>
    <p:extLst>
      <p:ext uri="{BB962C8B-B14F-4D97-AF65-F5344CB8AC3E}">
        <p14:creationId xmlns:p14="http://schemas.microsoft.com/office/powerpoint/2010/main" val="2043994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15</a:t>
            </a:fld>
            <a:endParaRPr kumimoji="1" lang="ja-JP" altLang="en-US"/>
          </a:p>
        </p:txBody>
      </p:sp>
      <p:sp>
        <p:nvSpPr>
          <p:cNvPr id="5" name="ノート プレースホルダー 4">
            <a:extLst>
              <a:ext uri="{FF2B5EF4-FFF2-40B4-BE49-F238E27FC236}">
                <a16:creationId xmlns:a16="http://schemas.microsoft.com/office/drawing/2014/main" id="{AA520F28-AF6D-40F6-B1E6-FF00D5F4C345}"/>
              </a:ext>
            </a:extLst>
          </p:cNvPr>
          <p:cNvSpPr txBox="1">
            <a:spLocks noGrp="1"/>
          </p:cNvSpPr>
          <p:nvPr>
            <p:ph type="body" idx="1"/>
          </p:nvPr>
        </p:nvSpPr>
        <p:spPr>
          <a:xfrm>
            <a:off x="679768" y="4777195"/>
            <a:ext cx="5438140" cy="4523873"/>
          </a:xfrm>
          <a:prstGeom prst="rect">
            <a:avLst/>
          </a:prstGeom>
          <a:noFill/>
        </p:spPr>
        <p:txBody>
          <a:bodyPr wrap="square">
            <a:spAutoFit/>
          </a:bodyPr>
          <a:lstStyle/>
          <a:p>
            <a:r>
              <a:rPr lang="ja-JP" altLang="en-US" b="1" i="0" dirty="0">
                <a:effectLst/>
                <a:latin typeface="+mn-ea"/>
              </a:rPr>
              <a:t>その中で「赤い枠」で囲ってあるものがこのリュックの中に入っています。</a:t>
            </a:r>
            <a:endParaRPr lang="en-US" altLang="ja-JP" b="1" i="0" dirty="0">
              <a:effectLst/>
              <a:latin typeface="+mn-ea"/>
            </a:endParaRPr>
          </a:p>
          <a:p>
            <a:endParaRPr lang="en-US" altLang="ja-JP" b="1" dirty="0">
              <a:latin typeface="+mn-ea"/>
            </a:endParaRPr>
          </a:p>
          <a:p>
            <a:r>
              <a:rPr lang="ja-JP" altLang="en-US" b="1" i="0" dirty="0">
                <a:effectLst/>
                <a:latin typeface="+mn-ea"/>
              </a:rPr>
              <a:t>では、いちどみんなでリュックの中身を見てみましょう！</a:t>
            </a:r>
            <a:endParaRPr lang="en-US" altLang="ja-JP" b="1" i="0" dirty="0">
              <a:effectLst/>
              <a:latin typeface="+mn-ea"/>
            </a:endParaRPr>
          </a:p>
          <a:p>
            <a:endParaRPr lang="en-US" altLang="ja-JP" b="1" i="0" dirty="0">
              <a:effectLst/>
              <a:latin typeface="+mn-ea"/>
            </a:endParaRPr>
          </a:p>
          <a:p>
            <a:endParaRPr lang="en-US" altLang="ja-JP" b="1" dirty="0">
              <a:latin typeface="+mn-ea"/>
            </a:endParaRPr>
          </a:p>
          <a:p>
            <a:r>
              <a:rPr lang="ja-JP" altLang="en-US" b="1" dirty="0">
                <a:solidFill>
                  <a:srgbClr val="FF0000"/>
                </a:solidFill>
                <a:latin typeface="+mn-ea"/>
              </a:rPr>
              <a:t>子供たちが中身を取り出してみる時間を設ける</a:t>
            </a:r>
            <a:endParaRPr lang="en-US" altLang="ja-JP" b="1" dirty="0">
              <a:solidFill>
                <a:srgbClr val="FF0000"/>
              </a:solidFill>
              <a:latin typeface="+mn-ea"/>
            </a:endParaRPr>
          </a:p>
          <a:p>
            <a:endParaRPr lang="en-US" altLang="ja-JP" b="1" dirty="0">
              <a:latin typeface="+mn-ea"/>
            </a:endParaRPr>
          </a:p>
          <a:p>
            <a:r>
              <a:rPr lang="ja-JP" altLang="en-US" b="1" i="0" dirty="0">
                <a:solidFill>
                  <a:srgbClr val="FF0000"/>
                </a:solidFill>
                <a:effectLst/>
                <a:latin typeface="+mn-ea"/>
              </a:rPr>
              <a:t>子供たちの取り組み具合を観察しながら指示を出してください。</a:t>
            </a:r>
            <a:endParaRPr lang="en-US" altLang="ja-JP" b="1" i="0" dirty="0">
              <a:solidFill>
                <a:srgbClr val="FF0000"/>
              </a:solidFill>
              <a:effectLst/>
              <a:latin typeface="+mn-ea"/>
            </a:endParaRPr>
          </a:p>
          <a:p>
            <a:endParaRPr lang="en-US" altLang="ja-JP" b="1" dirty="0">
              <a:solidFill>
                <a:srgbClr val="FF0000"/>
              </a:solidFill>
              <a:latin typeface="+mn-ea"/>
            </a:endParaRPr>
          </a:p>
          <a:p>
            <a:r>
              <a:rPr lang="ja-JP" altLang="en-US" b="1" dirty="0">
                <a:latin typeface="+mn-ea"/>
              </a:rPr>
              <a:t>では、今度は取り出した中身をリュックの中に戻してください！</a:t>
            </a:r>
            <a:endParaRPr lang="en-US" altLang="ja-JP" b="1" dirty="0">
              <a:latin typeface="+mn-ea"/>
            </a:endParaRPr>
          </a:p>
          <a:p>
            <a:endParaRPr lang="en-US" altLang="ja-JP" b="1" i="0" dirty="0">
              <a:solidFill>
                <a:srgbClr val="FF0000"/>
              </a:solidFill>
              <a:effectLst/>
              <a:latin typeface="+mn-ea"/>
            </a:endParaRPr>
          </a:p>
          <a:p>
            <a:r>
              <a:rPr lang="ja-JP" altLang="en-US" b="1" dirty="0">
                <a:solidFill>
                  <a:srgbClr val="FF0000"/>
                </a:solidFill>
                <a:latin typeface="+mn-ea"/>
              </a:rPr>
              <a:t>戻し終えた後、次の説明にうつる</a:t>
            </a:r>
            <a:endParaRPr lang="en-US" altLang="ja-JP" b="1" dirty="0">
              <a:solidFill>
                <a:srgbClr val="FF0000"/>
              </a:solidFill>
              <a:latin typeface="+mn-ea"/>
            </a:endParaRPr>
          </a:p>
          <a:p>
            <a:endParaRPr lang="en-US" altLang="ja-JP" b="1" i="0" dirty="0">
              <a:solidFill>
                <a:srgbClr val="FF0000"/>
              </a:solidFill>
              <a:effectLst/>
              <a:latin typeface="+mn-ea"/>
            </a:endParaRPr>
          </a:p>
          <a:p>
            <a:r>
              <a:rPr lang="ja-JP" altLang="en-US" b="1" dirty="0">
                <a:latin typeface="+mn-ea"/>
              </a:rPr>
              <a:t>それでは実際に避難用品を見てみてどう感じたかを発表してもらいましょう。</a:t>
            </a:r>
            <a:endParaRPr lang="en-US" altLang="ja-JP" b="1" dirty="0">
              <a:latin typeface="+mn-ea"/>
            </a:endParaRPr>
          </a:p>
          <a:p>
            <a:endParaRPr lang="en-US" altLang="ja-JP" b="1" i="0" dirty="0">
              <a:effectLst/>
              <a:latin typeface="+mn-ea"/>
            </a:endParaRPr>
          </a:p>
          <a:p>
            <a:r>
              <a:rPr lang="ja-JP" altLang="en-US" b="1" dirty="0">
                <a:latin typeface="+mn-ea"/>
              </a:rPr>
              <a:t>なにか意見がある人手を挙げてください。</a:t>
            </a:r>
            <a:endParaRPr lang="en-US" altLang="ja-JP" b="1" dirty="0">
              <a:latin typeface="+mn-ea"/>
            </a:endParaRPr>
          </a:p>
          <a:p>
            <a:endParaRPr lang="en-US" altLang="ja-JP" b="1" i="0" dirty="0">
              <a:solidFill>
                <a:srgbClr val="FF0000"/>
              </a:solidFill>
              <a:effectLst/>
              <a:latin typeface="+mn-ea"/>
            </a:endParaRPr>
          </a:p>
          <a:p>
            <a:r>
              <a:rPr lang="ja-JP" altLang="en-US" b="1" dirty="0">
                <a:solidFill>
                  <a:srgbClr val="FF0000"/>
                </a:solidFill>
                <a:latin typeface="+mn-ea"/>
              </a:rPr>
              <a:t>この子供たちを指名する際には、先生の協力を頂いて進めるとスムーズ</a:t>
            </a:r>
            <a:endParaRPr lang="en-US" altLang="ja-JP" b="1" dirty="0">
              <a:solidFill>
                <a:srgbClr val="FF0000"/>
              </a:solidFill>
              <a:latin typeface="+mn-ea"/>
            </a:endParaRPr>
          </a:p>
          <a:p>
            <a:endParaRPr lang="en-US" altLang="ja-JP" b="1" i="0" dirty="0">
              <a:solidFill>
                <a:srgbClr val="FF0000"/>
              </a:solidFill>
              <a:effectLst/>
              <a:latin typeface="+mn-ea"/>
            </a:endParaRPr>
          </a:p>
          <a:p>
            <a:r>
              <a:rPr lang="ja-JP" altLang="en-US" b="1" dirty="0">
                <a:solidFill>
                  <a:srgbClr val="FF0000"/>
                </a:solidFill>
                <a:latin typeface="+mn-ea"/>
              </a:rPr>
              <a:t>に進められます。</a:t>
            </a:r>
            <a:endParaRPr lang="en-US" altLang="ja-JP" b="1" dirty="0">
              <a:solidFill>
                <a:srgbClr val="FF0000"/>
              </a:solidFill>
              <a:latin typeface="+mn-ea"/>
            </a:endParaRPr>
          </a:p>
          <a:p>
            <a:endParaRPr kumimoji="1" lang="en-US" altLang="ja-JP" b="1" dirty="0">
              <a:solidFill>
                <a:srgbClr val="FF0000"/>
              </a:solidFill>
              <a:latin typeface="+mn-ea"/>
            </a:endParaRPr>
          </a:p>
          <a:p>
            <a:r>
              <a:rPr kumimoji="1" lang="ja-JP" altLang="en-US" b="1" dirty="0">
                <a:solidFill>
                  <a:srgbClr val="FF0000"/>
                </a:solidFill>
              </a:rPr>
              <a:t>こどもたちの発表内容を踏まえて簡単に感想を一言で返します。</a:t>
            </a:r>
            <a:endParaRPr kumimoji="1" lang="en-US" altLang="ja-JP" b="1" dirty="0">
              <a:solidFill>
                <a:srgbClr val="FF0000"/>
              </a:solidFill>
            </a:endParaRPr>
          </a:p>
          <a:p>
            <a:endParaRPr lang="en-US" altLang="ja-JP" b="1" dirty="0">
              <a:solidFill>
                <a:srgbClr val="FF0000"/>
              </a:solidFill>
            </a:endParaRPr>
          </a:p>
          <a:p>
            <a:r>
              <a:rPr kumimoji="1" lang="ja-JP" altLang="en-US" b="1" dirty="0">
                <a:solidFill>
                  <a:srgbClr val="FF0000"/>
                </a:solidFill>
              </a:rPr>
              <a:t>子供たちの意見に対しては極力否定しない。子供たちの意見を尊重します。</a:t>
            </a:r>
            <a:endParaRPr lang="en-US" altLang="ja-JP" dirty="0">
              <a:solidFill>
                <a:srgbClr val="FF0000"/>
              </a:solidFill>
              <a:latin typeface="+mn-ea"/>
            </a:endParaRPr>
          </a:p>
        </p:txBody>
      </p:sp>
    </p:spTree>
    <p:extLst>
      <p:ext uri="{BB962C8B-B14F-4D97-AF65-F5344CB8AC3E}">
        <p14:creationId xmlns:p14="http://schemas.microsoft.com/office/powerpoint/2010/main" val="363671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438140" cy="4651390"/>
          </a:xfrm>
        </p:spPr>
        <p:txBody>
          <a:bodyPr/>
          <a:lstStyle/>
          <a:p>
            <a:r>
              <a:rPr kumimoji="1" lang="ja-JP" altLang="en-US" b="1" dirty="0">
                <a:solidFill>
                  <a:srgbClr val="FF0000"/>
                </a:solidFill>
              </a:rPr>
              <a:t>　　</a:t>
            </a:r>
            <a:endParaRPr kumimoji="1" lang="en-US" altLang="ja-JP" b="1" dirty="0">
              <a:solidFill>
                <a:srgbClr val="FF0000"/>
              </a:solidFill>
            </a:endParaRPr>
          </a:p>
          <a:p>
            <a:r>
              <a:rPr lang="ja-JP" altLang="en-US" b="1" dirty="0"/>
              <a:t>はい、みなさんから沢山の意見をもらいました。</a:t>
            </a:r>
            <a:endParaRPr lang="en-US" altLang="ja-JP" b="1" dirty="0"/>
          </a:p>
          <a:p>
            <a:endParaRPr lang="en-US" altLang="ja-JP" b="1" dirty="0"/>
          </a:p>
          <a:p>
            <a:r>
              <a:rPr lang="ja-JP" altLang="en-US" b="1" dirty="0"/>
              <a:t>ありがとう！</a:t>
            </a:r>
            <a:endParaRPr lang="en-US" altLang="ja-JP" b="1" dirty="0"/>
          </a:p>
          <a:p>
            <a:endParaRPr lang="en-US" altLang="ja-JP" b="1" dirty="0"/>
          </a:p>
          <a:p>
            <a:r>
              <a:rPr lang="ja-JP" altLang="en-US" b="1" dirty="0"/>
              <a:t>今日、みなさんから聞いた意見を今後の活動にも活かしていきたいと</a:t>
            </a:r>
            <a:endParaRPr lang="en-US" altLang="ja-JP" b="1" dirty="0"/>
          </a:p>
          <a:p>
            <a:endParaRPr lang="en-US" altLang="ja-JP" b="1" dirty="0"/>
          </a:p>
          <a:p>
            <a:r>
              <a:rPr lang="ja-JP" altLang="en-US" b="1" dirty="0"/>
              <a:t>思います。</a:t>
            </a:r>
            <a:endParaRPr lang="en-US" altLang="ja-JP" b="1" dirty="0"/>
          </a:p>
          <a:p>
            <a:r>
              <a:rPr kumimoji="1" lang="ja-JP" altLang="en-US" b="1" dirty="0"/>
              <a:t>　　</a:t>
            </a:r>
            <a:endParaRPr lang="en-US" altLang="ja-JP" b="1" dirty="0"/>
          </a:p>
          <a:p>
            <a:endParaRPr kumimoji="1" lang="en-US" altLang="ja-JP" b="1" u="sng" dirty="0"/>
          </a:p>
          <a:p>
            <a:endParaRPr lang="en-US" altLang="ja-JP" b="1" u="sng" dirty="0"/>
          </a:p>
          <a:p>
            <a:r>
              <a:rPr kumimoji="1" lang="ja-JP" altLang="en-US" b="1" dirty="0"/>
              <a:t>それでは今から、子供たち（みんなに）におすすめの避難用品をいくつか</a:t>
            </a:r>
            <a:endParaRPr kumimoji="1" lang="en-US" altLang="ja-JP" b="1" dirty="0"/>
          </a:p>
          <a:p>
            <a:endParaRPr lang="en-US" altLang="ja-JP" b="1" dirty="0"/>
          </a:p>
          <a:p>
            <a:r>
              <a:rPr kumimoji="1" lang="ja-JP" altLang="en-US" b="1" dirty="0"/>
              <a:t>紹介したいと思います。</a:t>
            </a:r>
            <a:endParaRPr kumimoji="1" lang="en-US" altLang="ja-JP" b="1" dirty="0"/>
          </a:p>
          <a:p>
            <a:endParaRPr kumimoji="1" lang="en-US" altLang="ja-JP" b="1" u="sng" dirty="0">
              <a:solidFill>
                <a:srgbClr val="FF0000"/>
              </a:solidFill>
            </a:endParaRPr>
          </a:p>
          <a:p>
            <a:endParaRPr lang="en-US" altLang="ja-JP" b="1" dirty="0">
              <a:solidFill>
                <a:srgbClr val="FF0000"/>
              </a:solidFill>
            </a:endParaRPr>
          </a:p>
          <a:p>
            <a:endParaRPr kumimoji="1" lang="en-US" altLang="ja-JP" b="1" dirty="0">
              <a:solidFill>
                <a:srgbClr val="FF0000"/>
              </a:solidFill>
            </a:endParaRPr>
          </a:p>
          <a:p>
            <a:endParaRPr lang="en-US" altLang="ja-JP" b="1" dirty="0">
              <a:solidFill>
                <a:srgbClr val="FF0000"/>
              </a:solidFill>
            </a:endParaRPr>
          </a:p>
          <a:p>
            <a:endParaRPr kumimoji="1" lang="en-US" altLang="ja-JP" b="1" dirty="0">
              <a:solidFill>
                <a:srgbClr val="FF0000"/>
              </a:solidFill>
            </a:endParaRPr>
          </a:p>
          <a:p>
            <a:endParaRPr kumimoji="1" lang="en-US" altLang="ja-JP" b="1" dirty="0">
              <a:solidFill>
                <a:srgbClr val="FF0000"/>
              </a:solidFill>
            </a:endParaRPr>
          </a:p>
          <a:p>
            <a:endParaRPr lang="en-US" altLang="ja-JP" b="1" dirty="0">
              <a:solidFill>
                <a:srgbClr val="FF0000"/>
              </a:solidFill>
            </a:endParaRPr>
          </a:p>
          <a:p>
            <a:endParaRPr kumimoji="1" lang="en-US" altLang="ja-JP" b="1" dirty="0">
              <a:solidFill>
                <a:srgbClr val="FF0000"/>
              </a:solidFill>
            </a:endParaRPr>
          </a:p>
          <a:p>
            <a:endParaRPr lang="en-US" altLang="ja-JP" b="1" dirty="0">
              <a:solidFill>
                <a:srgbClr val="FF0000"/>
              </a:solidFill>
            </a:endParaRPr>
          </a:p>
          <a:p>
            <a:endParaRPr kumimoji="1" lang="ja-JP" altLang="en-US" b="1" dirty="0">
              <a:solidFill>
                <a:srgbClr val="FF0000"/>
              </a:solidFill>
            </a:endParaRPr>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16</a:t>
            </a:fld>
            <a:endParaRPr kumimoji="1" lang="ja-JP" altLang="en-US"/>
          </a:p>
        </p:txBody>
      </p:sp>
    </p:spTree>
    <p:extLst>
      <p:ext uri="{BB962C8B-B14F-4D97-AF65-F5344CB8AC3E}">
        <p14:creationId xmlns:p14="http://schemas.microsoft.com/office/powerpoint/2010/main" val="2636039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438140" cy="4651390"/>
          </a:xfrm>
        </p:spPr>
        <p:txBody>
          <a:bodyPr/>
          <a:lstStyle/>
          <a:p>
            <a:r>
              <a:rPr kumimoji="1" lang="ja-JP" altLang="en-US" b="1" dirty="0">
                <a:solidFill>
                  <a:srgbClr val="FF0000"/>
                </a:solidFill>
              </a:rPr>
              <a:t>　　</a:t>
            </a:r>
            <a:endParaRPr kumimoji="1" lang="en-US" altLang="ja-JP" b="1" dirty="0">
              <a:solidFill>
                <a:srgbClr val="FF0000"/>
              </a:solidFill>
            </a:endParaRPr>
          </a:p>
          <a:p>
            <a:endParaRPr lang="en-US" altLang="ja-JP" b="1" dirty="0">
              <a:solidFill>
                <a:srgbClr val="FF0000"/>
              </a:solidFill>
            </a:endParaRPr>
          </a:p>
          <a:p>
            <a:r>
              <a:rPr kumimoji="1" lang="ja-JP" altLang="en-US" b="1" dirty="0"/>
              <a:t>まずは自分の好きな食べ物やお菓子です。</a:t>
            </a:r>
            <a:endParaRPr kumimoji="1" lang="en-US" altLang="ja-JP" b="1" dirty="0"/>
          </a:p>
          <a:p>
            <a:endParaRPr lang="en-US" altLang="ja-JP" dirty="0"/>
          </a:p>
          <a:p>
            <a:r>
              <a:rPr kumimoji="1" lang="ja-JP" altLang="en-US" dirty="0"/>
              <a:t>災害発生から時間がたつと、避難所にも食料が運ばれてくることになります。</a:t>
            </a:r>
            <a:endParaRPr kumimoji="1" lang="en-US" altLang="ja-JP" dirty="0"/>
          </a:p>
          <a:p>
            <a:endParaRPr lang="en-US" altLang="ja-JP" dirty="0"/>
          </a:p>
          <a:p>
            <a:r>
              <a:rPr kumimoji="1" lang="ja-JP" altLang="en-US" dirty="0"/>
              <a:t>ただ、最初は普通の食事が中心で、みんなが好きな食べ物やお菓子はなかな</a:t>
            </a:r>
            <a:endParaRPr kumimoji="1" lang="en-US" altLang="ja-JP" dirty="0"/>
          </a:p>
          <a:p>
            <a:endParaRPr lang="en-US" altLang="ja-JP" dirty="0"/>
          </a:p>
          <a:p>
            <a:r>
              <a:rPr kumimoji="1" lang="ja-JP" altLang="en-US" dirty="0"/>
              <a:t>か避難所には運ばれてきません。</a:t>
            </a:r>
            <a:endParaRPr kumimoji="1" lang="en-US" altLang="ja-JP" dirty="0"/>
          </a:p>
          <a:p>
            <a:endParaRPr lang="en-US" altLang="ja-JP" dirty="0"/>
          </a:p>
          <a:p>
            <a:r>
              <a:rPr kumimoji="1" lang="ja-JP" altLang="en-US" dirty="0"/>
              <a:t>また、災害が起きて心が落ち着かない時に、自分の好きな食べ物やお菓子を</a:t>
            </a:r>
            <a:endParaRPr kumimoji="1" lang="en-US" altLang="ja-JP" dirty="0"/>
          </a:p>
          <a:p>
            <a:endParaRPr lang="en-US" altLang="ja-JP" dirty="0"/>
          </a:p>
          <a:p>
            <a:r>
              <a:rPr kumimoji="1" lang="ja-JP" altLang="en-US" dirty="0"/>
              <a:t>食べると、落ち着く効果もあります。</a:t>
            </a:r>
            <a:endParaRPr kumimoji="1" lang="en-US" altLang="ja-JP" dirty="0"/>
          </a:p>
          <a:p>
            <a:endParaRPr kumimoji="1" lang="en-US" altLang="ja-JP" b="1" u="sng" dirty="0">
              <a:solidFill>
                <a:srgbClr val="FF0000"/>
              </a:solidFill>
            </a:endParaRPr>
          </a:p>
          <a:p>
            <a:endParaRPr lang="en-US" altLang="ja-JP" b="1" dirty="0">
              <a:solidFill>
                <a:srgbClr val="FF0000"/>
              </a:solidFill>
            </a:endParaRPr>
          </a:p>
          <a:p>
            <a:endParaRPr kumimoji="1" lang="en-US" altLang="ja-JP" b="1" dirty="0">
              <a:solidFill>
                <a:srgbClr val="FF0000"/>
              </a:solidFill>
            </a:endParaRPr>
          </a:p>
          <a:p>
            <a:endParaRPr lang="en-US" altLang="ja-JP" b="1" dirty="0">
              <a:solidFill>
                <a:srgbClr val="FF0000"/>
              </a:solidFill>
            </a:endParaRPr>
          </a:p>
          <a:p>
            <a:endParaRPr kumimoji="1" lang="en-US" altLang="ja-JP" b="1" dirty="0">
              <a:solidFill>
                <a:srgbClr val="FF0000"/>
              </a:solidFill>
            </a:endParaRPr>
          </a:p>
          <a:p>
            <a:endParaRPr kumimoji="1" lang="en-US" altLang="ja-JP" b="1" dirty="0">
              <a:solidFill>
                <a:srgbClr val="FF0000"/>
              </a:solidFill>
            </a:endParaRPr>
          </a:p>
          <a:p>
            <a:endParaRPr lang="en-US" altLang="ja-JP" b="1" dirty="0">
              <a:solidFill>
                <a:srgbClr val="FF0000"/>
              </a:solidFill>
            </a:endParaRPr>
          </a:p>
          <a:p>
            <a:endParaRPr kumimoji="1" lang="en-US" altLang="ja-JP" b="1" dirty="0">
              <a:solidFill>
                <a:srgbClr val="FF0000"/>
              </a:solidFill>
            </a:endParaRPr>
          </a:p>
          <a:p>
            <a:endParaRPr lang="en-US" altLang="ja-JP" b="1" dirty="0">
              <a:solidFill>
                <a:srgbClr val="FF0000"/>
              </a:solidFill>
            </a:endParaRPr>
          </a:p>
          <a:p>
            <a:endParaRPr kumimoji="1" lang="ja-JP" altLang="en-US" b="1" dirty="0">
              <a:solidFill>
                <a:srgbClr val="FF0000"/>
              </a:solidFill>
            </a:endParaRPr>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17</a:t>
            </a:fld>
            <a:endParaRPr kumimoji="1" lang="ja-JP" altLang="en-US"/>
          </a:p>
        </p:txBody>
      </p:sp>
    </p:spTree>
    <p:extLst>
      <p:ext uri="{BB962C8B-B14F-4D97-AF65-F5344CB8AC3E}">
        <p14:creationId xmlns:p14="http://schemas.microsoft.com/office/powerpoint/2010/main" val="2550515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438140" cy="4651390"/>
          </a:xfrm>
        </p:spPr>
        <p:txBody>
          <a:bodyPr/>
          <a:lstStyle/>
          <a:p>
            <a:r>
              <a:rPr kumimoji="1" lang="ja-JP" altLang="en-US" b="1" dirty="0">
                <a:solidFill>
                  <a:srgbClr val="FF0000"/>
                </a:solidFill>
              </a:rPr>
              <a:t>　　</a:t>
            </a:r>
            <a:endParaRPr kumimoji="1" lang="en-US" altLang="ja-JP" b="1" dirty="0">
              <a:solidFill>
                <a:srgbClr val="FF0000"/>
              </a:solidFill>
            </a:endParaRPr>
          </a:p>
          <a:p>
            <a:r>
              <a:rPr lang="ja-JP" altLang="en-US" b="1" dirty="0"/>
              <a:t>つぎにおすすめはみんなの好きなゲームです。</a:t>
            </a:r>
            <a:endParaRPr lang="en-US" altLang="ja-JP" b="1" dirty="0"/>
          </a:p>
          <a:p>
            <a:endParaRPr kumimoji="1" lang="en-US" altLang="ja-JP" dirty="0"/>
          </a:p>
          <a:p>
            <a:r>
              <a:rPr lang="ja-JP" altLang="en-US" dirty="0"/>
              <a:t>ただ、</a:t>
            </a:r>
            <a:r>
              <a:rPr lang="ja-JP" altLang="en-US" b="1" dirty="0"/>
              <a:t>電池を使わないゲーム</a:t>
            </a:r>
            <a:r>
              <a:rPr lang="ja-JP" altLang="en-US" dirty="0"/>
              <a:t>を選んでください。</a:t>
            </a:r>
            <a:endParaRPr lang="en-US" altLang="ja-JP" dirty="0"/>
          </a:p>
          <a:p>
            <a:endParaRPr kumimoji="1" lang="en-US" altLang="ja-JP" dirty="0"/>
          </a:p>
          <a:p>
            <a:r>
              <a:rPr lang="ja-JP" altLang="en-US" dirty="0"/>
              <a:t>災害が発生してからしばらくの間は、電気や電池はすごく大切なものになり</a:t>
            </a:r>
            <a:endParaRPr lang="en-US" altLang="ja-JP" dirty="0"/>
          </a:p>
          <a:p>
            <a:endParaRPr lang="en-US" altLang="ja-JP" dirty="0"/>
          </a:p>
          <a:p>
            <a:r>
              <a:rPr lang="ja-JP" altLang="en-US" dirty="0"/>
              <a:t>ます。</a:t>
            </a:r>
            <a:endParaRPr lang="en-US" altLang="ja-JP" dirty="0"/>
          </a:p>
          <a:p>
            <a:endParaRPr lang="en-US" altLang="ja-JP" dirty="0"/>
          </a:p>
          <a:p>
            <a:r>
              <a:rPr lang="ja-JP" altLang="en-US" dirty="0"/>
              <a:t>また、音の出るゲームは周りの避難者の人の迷惑になるかもしれないので</a:t>
            </a:r>
            <a:endParaRPr lang="en-US" altLang="ja-JP" dirty="0"/>
          </a:p>
          <a:p>
            <a:endParaRPr lang="en-US" altLang="ja-JP" dirty="0"/>
          </a:p>
          <a:p>
            <a:r>
              <a:rPr lang="ja-JP" altLang="en-US" dirty="0"/>
              <a:t>まずは電気を使わないゲームを選びましょう。</a:t>
            </a:r>
            <a:endParaRPr kumimoji="1" lang="en-US" altLang="ja-JP" dirty="0"/>
          </a:p>
          <a:p>
            <a:endParaRPr lang="en-US" altLang="ja-JP" b="1" dirty="0">
              <a:solidFill>
                <a:srgbClr val="FF0000"/>
              </a:solidFill>
            </a:endParaRPr>
          </a:p>
          <a:p>
            <a:r>
              <a:rPr kumimoji="1" lang="ja-JP" altLang="en-US" b="1" dirty="0">
                <a:solidFill>
                  <a:srgbClr val="FF0000"/>
                </a:solidFill>
              </a:rPr>
              <a:t>　　</a:t>
            </a:r>
            <a:endParaRPr lang="en-US" altLang="ja-JP" b="1" dirty="0">
              <a:solidFill>
                <a:srgbClr val="FF0000"/>
              </a:solidFill>
            </a:endParaRPr>
          </a:p>
          <a:p>
            <a:endParaRPr kumimoji="1" lang="en-US" altLang="ja-JP" b="1" dirty="0">
              <a:solidFill>
                <a:srgbClr val="FF0000"/>
              </a:solidFill>
            </a:endParaRPr>
          </a:p>
          <a:p>
            <a:endParaRPr lang="en-US" altLang="ja-JP" b="1" dirty="0">
              <a:solidFill>
                <a:srgbClr val="FF0000"/>
              </a:solidFill>
            </a:endParaRPr>
          </a:p>
          <a:p>
            <a:endParaRPr kumimoji="1" lang="en-US" altLang="ja-JP" b="1" dirty="0">
              <a:solidFill>
                <a:srgbClr val="FF0000"/>
              </a:solidFill>
            </a:endParaRPr>
          </a:p>
          <a:p>
            <a:endParaRPr kumimoji="1" lang="en-US" altLang="ja-JP" b="1" dirty="0">
              <a:solidFill>
                <a:srgbClr val="FF0000"/>
              </a:solidFill>
            </a:endParaRPr>
          </a:p>
          <a:p>
            <a:endParaRPr lang="en-US" altLang="ja-JP" b="1" dirty="0">
              <a:solidFill>
                <a:srgbClr val="FF0000"/>
              </a:solidFill>
            </a:endParaRPr>
          </a:p>
          <a:p>
            <a:endParaRPr kumimoji="1" lang="en-US" altLang="ja-JP" b="1" dirty="0">
              <a:solidFill>
                <a:srgbClr val="FF0000"/>
              </a:solidFill>
            </a:endParaRPr>
          </a:p>
          <a:p>
            <a:endParaRPr lang="en-US" altLang="ja-JP" b="1" dirty="0">
              <a:solidFill>
                <a:srgbClr val="FF0000"/>
              </a:solidFill>
            </a:endParaRPr>
          </a:p>
          <a:p>
            <a:endParaRPr kumimoji="1" lang="ja-JP" altLang="en-US" b="1" dirty="0">
              <a:solidFill>
                <a:srgbClr val="FF0000"/>
              </a:solidFill>
            </a:endParaRPr>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18</a:t>
            </a:fld>
            <a:endParaRPr kumimoji="1" lang="ja-JP" altLang="en-US"/>
          </a:p>
        </p:txBody>
      </p:sp>
    </p:spTree>
    <p:extLst>
      <p:ext uri="{BB962C8B-B14F-4D97-AF65-F5344CB8AC3E}">
        <p14:creationId xmlns:p14="http://schemas.microsoft.com/office/powerpoint/2010/main" val="2315263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438140" cy="4651390"/>
          </a:xfrm>
        </p:spPr>
        <p:txBody>
          <a:bodyPr/>
          <a:lstStyle/>
          <a:p>
            <a:r>
              <a:rPr kumimoji="1" lang="ja-JP" altLang="en-US" b="1" dirty="0">
                <a:solidFill>
                  <a:srgbClr val="FF0000"/>
                </a:solidFill>
              </a:rPr>
              <a:t>　　</a:t>
            </a:r>
            <a:endParaRPr kumimoji="1" lang="en-US" altLang="ja-JP" b="1" dirty="0">
              <a:solidFill>
                <a:srgbClr val="FF0000"/>
              </a:solidFill>
            </a:endParaRPr>
          </a:p>
          <a:p>
            <a:r>
              <a:rPr lang="ja-JP" altLang="en-US" b="1" dirty="0"/>
              <a:t>次におすすめはみんなの好きな絵本やマンガです。</a:t>
            </a:r>
            <a:endParaRPr lang="en-US" altLang="ja-JP" b="1" dirty="0"/>
          </a:p>
          <a:p>
            <a:endParaRPr lang="en-US" altLang="ja-JP" dirty="0"/>
          </a:p>
          <a:p>
            <a:r>
              <a:rPr lang="ja-JP" altLang="en-US" dirty="0"/>
              <a:t>みんなが一冊ずつ準備しているだけで、ここにいるみんなだと</a:t>
            </a:r>
            <a:r>
              <a:rPr lang="ja-JP" altLang="en-US" b="1" dirty="0">
                <a:solidFill>
                  <a:srgbClr val="FF0000"/>
                </a:solidFill>
              </a:rPr>
              <a:t>○○冊</a:t>
            </a:r>
            <a:endParaRPr lang="en-US" altLang="ja-JP" b="1" dirty="0">
              <a:solidFill>
                <a:srgbClr val="FF0000"/>
              </a:solidFill>
            </a:endParaRPr>
          </a:p>
          <a:p>
            <a:endParaRPr lang="en-US" altLang="ja-JP" dirty="0"/>
          </a:p>
          <a:p>
            <a:r>
              <a:rPr lang="ja-JP" altLang="en-US" b="1" dirty="0">
                <a:solidFill>
                  <a:srgbClr val="FF0000"/>
                </a:solidFill>
              </a:rPr>
              <a:t>（参加児童数によって変更する）</a:t>
            </a:r>
            <a:r>
              <a:rPr lang="ja-JP" altLang="en-US" dirty="0"/>
              <a:t>集まりますね。みんなで交換しながら</a:t>
            </a:r>
            <a:endParaRPr lang="en-US" altLang="ja-JP" dirty="0"/>
          </a:p>
          <a:p>
            <a:endParaRPr lang="en-US" altLang="ja-JP" dirty="0"/>
          </a:p>
          <a:p>
            <a:r>
              <a:rPr lang="ja-JP" altLang="en-US" dirty="0"/>
              <a:t>たくさん読むことが出来ますね。</a:t>
            </a:r>
            <a:endParaRPr lang="en-US" altLang="ja-JP" dirty="0"/>
          </a:p>
          <a:p>
            <a:endParaRPr kumimoji="1" lang="en-US" altLang="ja-JP" b="1" dirty="0">
              <a:solidFill>
                <a:srgbClr val="FF0000"/>
              </a:solidFill>
            </a:endParaRPr>
          </a:p>
          <a:p>
            <a:endParaRPr lang="en-US" altLang="ja-JP" b="1" dirty="0">
              <a:solidFill>
                <a:srgbClr val="FF0000"/>
              </a:solidFill>
            </a:endParaRPr>
          </a:p>
          <a:p>
            <a:r>
              <a:rPr kumimoji="1" lang="ja-JP" altLang="en-US" b="1" dirty="0">
                <a:solidFill>
                  <a:srgbClr val="FF0000"/>
                </a:solidFill>
              </a:rPr>
              <a:t>　　</a:t>
            </a:r>
            <a:endParaRPr lang="en-US" altLang="ja-JP" b="1" dirty="0">
              <a:solidFill>
                <a:srgbClr val="FF0000"/>
              </a:solidFill>
            </a:endParaRPr>
          </a:p>
          <a:p>
            <a:r>
              <a:rPr kumimoji="1" lang="ja-JP" altLang="en-US" b="1" dirty="0">
                <a:solidFill>
                  <a:srgbClr val="FF0000"/>
                </a:solidFill>
              </a:rPr>
              <a:t>　　　　　　</a:t>
            </a:r>
            <a:endParaRPr lang="en-US" altLang="ja-JP" b="1" dirty="0">
              <a:solidFill>
                <a:srgbClr val="FF0000"/>
              </a:solidFill>
            </a:endParaRPr>
          </a:p>
          <a:p>
            <a:endParaRPr kumimoji="1" lang="en-US" altLang="ja-JP" b="1" dirty="0">
              <a:solidFill>
                <a:srgbClr val="FF0000"/>
              </a:solidFill>
            </a:endParaRPr>
          </a:p>
          <a:p>
            <a:endParaRPr lang="en-US" altLang="ja-JP" b="1" dirty="0">
              <a:solidFill>
                <a:srgbClr val="FF0000"/>
              </a:solidFill>
            </a:endParaRPr>
          </a:p>
          <a:p>
            <a:endParaRPr kumimoji="1" lang="en-US" altLang="ja-JP" b="1" dirty="0">
              <a:solidFill>
                <a:srgbClr val="FF0000"/>
              </a:solidFill>
            </a:endParaRPr>
          </a:p>
          <a:p>
            <a:endParaRPr kumimoji="1" lang="en-US" altLang="ja-JP" b="1" dirty="0">
              <a:solidFill>
                <a:srgbClr val="FF0000"/>
              </a:solidFill>
            </a:endParaRPr>
          </a:p>
          <a:p>
            <a:endParaRPr lang="en-US" altLang="ja-JP" b="1" dirty="0">
              <a:solidFill>
                <a:srgbClr val="FF0000"/>
              </a:solidFill>
            </a:endParaRPr>
          </a:p>
          <a:p>
            <a:endParaRPr kumimoji="1" lang="en-US" altLang="ja-JP" b="1" dirty="0">
              <a:solidFill>
                <a:srgbClr val="FF0000"/>
              </a:solidFill>
            </a:endParaRPr>
          </a:p>
          <a:p>
            <a:endParaRPr lang="en-US" altLang="ja-JP" b="1" dirty="0">
              <a:solidFill>
                <a:srgbClr val="FF0000"/>
              </a:solidFill>
            </a:endParaRPr>
          </a:p>
          <a:p>
            <a:endParaRPr kumimoji="1" lang="ja-JP" altLang="en-US" b="1" dirty="0">
              <a:solidFill>
                <a:srgbClr val="FF0000"/>
              </a:solidFill>
            </a:endParaRPr>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19</a:t>
            </a:fld>
            <a:endParaRPr kumimoji="1" lang="ja-JP" altLang="en-US"/>
          </a:p>
        </p:txBody>
      </p:sp>
    </p:spTree>
    <p:extLst>
      <p:ext uri="{BB962C8B-B14F-4D97-AF65-F5344CB8AC3E}">
        <p14:creationId xmlns:p14="http://schemas.microsoft.com/office/powerpoint/2010/main" val="406464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みなさん、おはようございます。（こんにちは）</a:t>
            </a:r>
            <a:endParaRPr kumimoji="1" lang="en-US" altLang="ja-JP" dirty="0"/>
          </a:p>
          <a:p>
            <a:endParaRPr lang="en-US" altLang="ja-JP" dirty="0"/>
          </a:p>
          <a:p>
            <a:r>
              <a:rPr kumimoji="1" lang="ja-JP" altLang="en-US" dirty="0"/>
              <a:t>今日、皆さんと一緒に勉強をします</a:t>
            </a:r>
            <a:r>
              <a:rPr kumimoji="1" lang="ja-JP" altLang="en-US" b="1" dirty="0"/>
              <a:t>「防災士」</a:t>
            </a:r>
            <a:r>
              <a:rPr kumimoji="1" lang="ja-JP" altLang="en-US" dirty="0"/>
              <a:t>の〇〇といいます。</a:t>
            </a:r>
            <a:endParaRPr kumimoji="1" lang="en-US" altLang="ja-JP" dirty="0"/>
          </a:p>
          <a:p>
            <a:endParaRPr lang="en-US" altLang="ja-JP" dirty="0"/>
          </a:p>
          <a:p>
            <a:r>
              <a:rPr kumimoji="1" lang="ja-JP" altLang="en-US" dirty="0"/>
              <a:t>そして今日は私の他にたくさんの防災士さんが参加してくれます。</a:t>
            </a:r>
            <a:endParaRPr kumimoji="1" lang="en-US" altLang="ja-JP" dirty="0"/>
          </a:p>
          <a:p>
            <a:endParaRPr lang="en-US" altLang="ja-JP" dirty="0"/>
          </a:p>
          <a:p>
            <a:r>
              <a:rPr kumimoji="1" lang="ja-JP" altLang="en-US" dirty="0"/>
              <a:t>ひとりひとりご挨拶していただきます。</a:t>
            </a:r>
            <a:endParaRPr kumimoji="1" lang="en-US" altLang="ja-JP" dirty="0"/>
          </a:p>
          <a:p>
            <a:endParaRPr lang="en-US" altLang="ja-JP" dirty="0"/>
          </a:p>
          <a:p>
            <a:r>
              <a:rPr kumimoji="1" lang="ja-JP" altLang="en-US" dirty="0"/>
              <a:t>ではこちらからどうぞ。</a:t>
            </a:r>
            <a:endParaRPr kumimoji="1" lang="en-US" altLang="ja-JP" dirty="0"/>
          </a:p>
          <a:p>
            <a:endParaRPr lang="en-US" altLang="ja-JP" dirty="0"/>
          </a:p>
          <a:p>
            <a:r>
              <a:rPr kumimoji="1" lang="ja-JP" altLang="en-US" b="1" dirty="0">
                <a:solidFill>
                  <a:srgbClr val="FF0000"/>
                </a:solidFill>
              </a:rPr>
              <a:t>各自、簡単な自己紹介をしましょう。地元防災士の方は、町会名を言うと</a:t>
            </a:r>
            <a:endParaRPr kumimoji="1" lang="en-US" altLang="ja-JP" b="1" dirty="0">
              <a:solidFill>
                <a:srgbClr val="FF0000"/>
              </a:solidFill>
            </a:endParaRPr>
          </a:p>
          <a:p>
            <a:endParaRPr lang="en-US" altLang="ja-JP" b="1" dirty="0">
              <a:solidFill>
                <a:srgbClr val="FF0000"/>
              </a:solidFill>
            </a:endParaRPr>
          </a:p>
          <a:p>
            <a:r>
              <a:rPr kumimoji="1" lang="ja-JP" altLang="en-US" b="1" dirty="0">
                <a:solidFill>
                  <a:srgbClr val="FF0000"/>
                </a:solidFill>
              </a:rPr>
              <a:t>子供たちも親近感を持ちます。</a:t>
            </a:r>
            <a:endParaRPr kumimoji="1" lang="en-US" altLang="ja-JP" b="1" dirty="0">
              <a:solidFill>
                <a:srgbClr val="FF0000"/>
              </a:solidFill>
            </a:endParaRPr>
          </a:p>
          <a:p>
            <a:endParaRPr lang="en-US" altLang="ja-JP" b="1" dirty="0">
              <a:solidFill>
                <a:srgbClr val="FF0000"/>
              </a:solidFill>
            </a:endParaRPr>
          </a:p>
          <a:p>
            <a:r>
              <a:rPr lang="ja-JP" altLang="en-US" dirty="0"/>
              <a:t>それでは今からみんなで勉強していきましょう。</a:t>
            </a:r>
            <a:endParaRPr lang="en-US" altLang="ja-JP" dirty="0"/>
          </a:p>
          <a:p>
            <a:r>
              <a:rPr kumimoji="1" lang="ja-JP" altLang="en-US" dirty="0"/>
              <a:t>宜しくお願いします。</a:t>
            </a:r>
            <a:endParaRPr kumimoji="1" lang="en-US" altLang="ja-JP" dirty="0"/>
          </a:p>
          <a:p>
            <a:endParaRPr lang="en-US" altLang="ja-JP" dirty="0"/>
          </a:p>
          <a:p>
            <a:endParaRPr kumimoji="1" lang="en-US" altLang="ja-JP" dirty="0"/>
          </a:p>
          <a:p>
            <a:r>
              <a:rPr lang="en-US" altLang="ja-JP" b="1" dirty="0">
                <a:solidFill>
                  <a:srgbClr val="FF0000"/>
                </a:solidFill>
              </a:rPr>
              <a:t>POINT!</a:t>
            </a:r>
          </a:p>
          <a:p>
            <a:r>
              <a:rPr lang="ja-JP" altLang="en-US" b="1" dirty="0">
                <a:solidFill>
                  <a:srgbClr val="FF0000"/>
                </a:solidFill>
              </a:rPr>
              <a:t>児童・生徒の顔を見渡しながらお話しましょう！</a:t>
            </a:r>
            <a:endParaRPr kumimoji="1" lang="en-US" altLang="ja-JP" b="1" dirty="0">
              <a:solidFill>
                <a:srgbClr val="FF0000"/>
              </a:solidFill>
            </a:endParaRPr>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2</a:t>
            </a:fld>
            <a:endParaRPr kumimoji="1" lang="ja-JP" altLang="en-US"/>
          </a:p>
        </p:txBody>
      </p:sp>
    </p:spTree>
    <p:extLst>
      <p:ext uri="{BB962C8B-B14F-4D97-AF65-F5344CB8AC3E}">
        <p14:creationId xmlns:p14="http://schemas.microsoft.com/office/powerpoint/2010/main" val="4052385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438140" cy="4651390"/>
          </a:xfrm>
        </p:spPr>
        <p:txBody>
          <a:bodyPr/>
          <a:lstStyle/>
          <a:p>
            <a:r>
              <a:rPr kumimoji="1" lang="ja-JP" altLang="en-US" b="1" dirty="0">
                <a:solidFill>
                  <a:srgbClr val="FF0000"/>
                </a:solidFill>
              </a:rPr>
              <a:t>　　</a:t>
            </a:r>
            <a:endParaRPr kumimoji="1" lang="en-US" altLang="ja-JP" b="1" dirty="0">
              <a:solidFill>
                <a:srgbClr val="FF0000"/>
              </a:solidFill>
            </a:endParaRPr>
          </a:p>
          <a:p>
            <a:r>
              <a:rPr kumimoji="1" lang="ja-JP" altLang="en-US" b="1" dirty="0"/>
              <a:t>絵を描くのが好きな人はいるかな？</a:t>
            </a:r>
            <a:r>
              <a:rPr kumimoji="1" lang="ja-JP" altLang="en-US" b="1" dirty="0">
                <a:solidFill>
                  <a:srgbClr val="FF0000"/>
                </a:solidFill>
              </a:rPr>
              <a:t>（挙手を求めて）</a:t>
            </a:r>
            <a:endParaRPr kumimoji="1" lang="en-US" altLang="ja-JP" b="1" dirty="0">
              <a:solidFill>
                <a:srgbClr val="FF0000"/>
              </a:solidFill>
            </a:endParaRPr>
          </a:p>
          <a:p>
            <a:endParaRPr lang="en-US" altLang="ja-JP" dirty="0"/>
          </a:p>
          <a:p>
            <a:r>
              <a:rPr kumimoji="1" lang="ja-JP" altLang="en-US" dirty="0"/>
              <a:t>それならクレヨンとノートなどのお絵描きセットがおすすめです。</a:t>
            </a:r>
            <a:endParaRPr kumimoji="1" lang="en-US" altLang="ja-JP" u="sng" dirty="0"/>
          </a:p>
          <a:p>
            <a:endParaRPr lang="en-US" altLang="ja-JP" b="1" dirty="0">
              <a:solidFill>
                <a:srgbClr val="FF0000"/>
              </a:solidFill>
            </a:endParaRPr>
          </a:p>
          <a:p>
            <a:endParaRPr lang="en-US" altLang="ja-JP" b="1" dirty="0">
              <a:solidFill>
                <a:srgbClr val="FF0000"/>
              </a:solidFill>
            </a:endParaRPr>
          </a:p>
          <a:p>
            <a:r>
              <a:rPr kumimoji="1" lang="ja-JP" altLang="en-US" b="1" dirty="0">
                <a:solidFill>
                  <a:srgbClr val="FF0000"/>
                </a:solidFill>
              </a:rPr>
              <a:t>　　</a:t>
            </a:r>
            <a:endParaRPr kumimoji="1" lang="en-US" altLang="ja-JP" b="1" dirty="0">
              <a:solidFill>
                <a:srgbClr val="FF0000"/>
              </a:solidFill>
            </a:endParaRPr>
          </a:p>
          <a:p>
            <a:endParaRPr kumimoji="1" lang="en-US" altLang="ja-JP" b="1" dirty="0">
              <a:solidFill>
                <a:srgbClr val="FF0000"/>
              </a:solidFill>
            </a:endParaRPr>
          </a:p>
          <a:p>
            <a:endParaRPr lang="en-US" altLang="ja-JP" b="1" dirty="0">
              <a:solidFill>
                <a:srgbClr val="FF0000"/>
              </a:solidFill>
            </a:endParaRPr>
          </a:p>
          <a:p>
            <a:endParaRPr kumimoji="1" lang="en-US" altLang="ja-JP" b="1" dirty="0">
              <a:solidFill>
                <a:srgbClr val="FF0000"/>
              </a:solidFill>
            </a:endParaRPr>
          </a:p>
          <a:p>
            <a:endParaRPr lang="en-US" altLang="ja-JP" b="1" dirty="0">
              <a:solidFill>
                <a:srgbClr val="FF0000"/>
              </a:solidFill>
            </a:endParaRPr>
          </a:p>
          <a:p>
            <a:endParaRPr kumimoji="1" lang="ja-JP" altLang="en-US" b="1" dirty="0">
              <a:solidFill>
                <a:srgbClr val="FF0000"/>
              </a:solidFill>
            </a:endParaRPr>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20</a:t>
            </a:fld>
            <a:endParaRPr kumimoji="1" lang="ja-JP" altLang="en-US"/>
          </a:p>
        </p:txBody>
      </p:sp>
    </p:spTree>
    <p:extLst>
      <p:ext uri="{BB962C8B-B14F-4D97-AF65-F5344CB8AC3E}">
        <p14:creationId xmlns:p14="http://schemas.microsoft.com/office/powerpoint/2010/main" val="1279642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いくつかおすすめのものを紹介してきましたが、おすすめのもので、</a:t>
            </a:r>
            <a:r>
              <a:rPr kumimoji="1" lang="ja-JP" altLang="en-US" b="1" dirty="0"/>
              <a:t>何より</a:t>
            </a:r>
            <a:endParaRPr kumimoji="1" lang="en-US" altLang="ja-JP" b="1" dirty="0"/>
          </a:p>
          <a:p>
            <a:endParaRPr lang="en-US" altLang="ja-JP" b="1" dirty="0"/>
          </a:p>
          <a:p>
            <a:r>
              <a:rPr kumimoji="1" lang="ja-JP" altLang="en-US" b="1" dirty="0"/>
              <a:t>も大事なものは</a:t>
            </a:r>
            <a:r>
              <a:rPr kumimoji="1" lang="en-US" altLang="ja-JP" b="1" dirty="0"/>
              <a:t>…</a:t>
            </a:r>
            <a:r>
              <a:rPr kumimoji="1" lang="ja-JP" altLang="en-US" b="1" dirty="0"/>
              <a:t>。</a:t>
            </a:r>
            <a:endParaRPr kumimoji="1" lang="en-US" altLang="ja-JP" b="1" dirty="0"/>
          </a:p>
          <a:p>
            <a:endParaRPr lang="en-US" altLang="ja-JP" dirty="0"/>
          </a:p>
          <a:p>
            <a:endParaRPr kumimoji="1" lang="en-US" altLang="ja-JP" dirty="0"/>
          </a:p>
          <a:p>
            <a:r>
              <a:rPr lang="ja-JP" altLang="en-US" b="1" dirty="0">
                <a:solidFill>
                  <a:srgbClr val="FF0000"/>
                </a:solidFill>
              </a:rPr>
              <a:t>ゆっくり読んで次に進みます</a:t>
            </a:r>
            <a:endParaRPr lang="en-US" altLang="ja-JP" b="1" dirty="0">
              <a:solidFill>
                <a:srgbClr val="FF0000"/>
              </a:solidFill>
            </a:endParaRPr>
          </a:p>
          <a:p>
            <a:endParaRPr kumimoji="1" lang="ja-JP" altLang="en-US" b="1" dirty="0">
              <a:solidFill>
                <a:srgbClr val="FF0000"/>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21</a:t>
            </a:fld>
            <a:endParaRPr kumimoji="1" lang="ja-JP" altLang="en-US"/>
          </a:p>
        </p:txBody>
      </p:sp>
    </p:spTree>
    <p:extLst>
      <p:ext uri="{BB962C8B-B14F-4D97-AF65-F5344CB8AC3E}">
        <p14:creationId xmlns:p14="http://schemas.microsoft.com/office/powerpoint/2010/main" val="3412393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それは「パーソナルカードです」。</a:t>
            </a:r>
            <a:endParaRPr kumimoji="1" lang="en-US" altLang="ja-JP" b="1" dirty="0"/>
          </a:p>
          <a:p>
            <a:endParaRPr lang="en-US" altLang="ja-JP" b="1" dirty="0"/>
          </a:p>
          <a:p>
            <a:endParaRPr lang="en-US" altLang="ja-JP" dirty="0"/>
          </a:p>
          <a:p>
            <a:r>
              <a:rPr kumimoji="1" lang="ja-JP" altLang="en-US" dirty="0"/>
              <a:t>地震などの災害は、皆さんが家族のみんなと一緒の時に起きるとは限り</a:t>
            </a:r>
            <a:endParaRPr kumimoji="1" lang="en-US" altLang="ja-JP" dirty="0"/>
          </a:p>
          <a:p>
            <a:endParaRPr lang="en-US" altLang="ja-JP" dirty="0"/>
          </a:p>
          <a:p>
            <a:r>
              <a:rPr lang="ja-JP" altLang="en-US" dirty="0"/>
              <a:t>ません。</a:t>
            </a:r>
            <a:endParaRPr lang="en-US" altLang="ja-JP" dirty="0"/>
          </a:p>
          <a:p>
            <a:endParaRPr kumimoji="1" lang="en-US" altLang="ja-JP" dirty="0"/>
          </a:p>
          <a:p>
            <a:r>
              <a:rPr kumimoji="1" lang="ja-JP" altLang="en-US" dirty="0"/>
              <a:t>家族の人が「お仕事に行っている」、「お買い物に行っている」間に</a:t>
            </a:r>
            <a:endParaRPr kumimoji="1" lang="en-US" altLang="ja-JP" dirty="0"/>
          </a:p>
          <a:p>
            <a:endParaRPr lang="en-US" altLang="ja-JP" dirty="0"/>
          </a:p>
          <a:p>
            <a:r>
              <a:rPr kumimoji="1" lang="ja-JP" altLang="en-US" dirty="0"/>
              <a:t>起きるかもしれません。</a:t>
            </a:r>
            <a:endParaRPr kumimoji="1" lang="en-US" altLang="ja-JP" dirty="0"/>
          </a:p>
          <a:p>
            <a:endParaRPr lang="en-US" altLang="ja-JP" dirty="0"/>
          </a:p>
          <a:p>
            <a:r>
              <a:rPr kumimoji="1" lang="ja-JP" altLang="en-US" dirty="0"/>
              <a:t>そんな時はみんなが自分で避難所に逃げる必要があるかもしれません。</a:t>
            </a:r>
            <a:endParaRPr kumimoji="1" lang="en-US" altLang="ja-JP" dirty="0"/>
          </a:p>
          <a:p>
            <a:endParaRPr lang="en-US" altLang="ja-JP" dirty="0"/>
          </a:p>
          <a:p>
            <a:r>
              <a:rPr kumimoji="1" lang="ja-JP" altLang="en-US" dirty="0"/>
              <a:t>そんな時に</a:t>
            </a:r>
            <a:r>
              <a:rPr kumimoji="1" lang="ja-JP" altLang="en-US" b="1" dirty="0"/>
              <a:t>みんなの助けになってくれるのが、この「パーソナルカード」</a:t>
            </a:r>
            <a:endParaRPr kumimoji="1" lang="en-US" altLang="ja-JP" b="1" dirty="0"/>
          </a:p>
          <a:p>
            <a:endParaRPr lang="en-US" altLang="ja-JP" b="1" dirty="0"/>
          </a:p>
          <a:p>
            <a:r>
              <a:rPr kumimoji="1" lang="ja-JP" altLang="en-US" b="1" dirty="0"/>
              <a:t>です。</a:t>
            </a:r>
            <a:endParaRPr kumimoji="1" lang="en-US" altLang="ja-JP" b="1" dirty="0"/>
          </a:p>
          <a:p>
            <a:endParaRPr lang="en-US" altLang="ja-JP" dirty="0"/>
          </a:p>
          <a:p>
            <a:r>
              <a:rPr kumimoji="1" lang="ja-JP" altLang="en-US" dirty="0"/>
              <a:t>カードに何が書いてあるかというと・・・。</a:t>
            </a:r>
            <a:endParaRPr kumimoji="1" lang="en-US" altLang="ja-JP" dirty="0"/>
          </a:p>
          <a:p>
            <a:endParaRPr lang="en-US" altLang="ja-JP" dirty="0"/>
          </a:p>
          <a:p>
            <a:r>
              <a:rPr kumimoji="1" lang="ja-JP" altLang="en-US" b="1" dirty="0">
                <a:solidFill>
                  <a:srgbClr val="FF0000"/>
                </a:solidFill>
              </a:rPr>
              <a:t>（モニターを指しながら、カードに記載されていることを読む）</a:t>
            </a:r>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22</a:t>
            </a:fld>
            <a:endParaRPr kumimoji="1" lang="ja-JP" altLang="en-US"/>
          </a:p>
        </p:txBody>
      </p:sp>
    </p:spTree>
    <p:extLst>
      <p:ext uri="{BB962C8B-B14F-4D97-AF65-F5344CB8AC3E}">
        <p14:creationId xmlns:p14="http://schemas.microsoft.com/office/powerpoint/2010/main" val="2816223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パーソナルカードに写真を張ったり、避難する場所などをあらかじめ決めて</a:t>
            </a:r>
            <a:endParaRPr kumimoji="1" lang="en-US" altLang="ja-JP" dirty="0"/>
          </a:p>
          <a:p>
            <a:endParaRPr lang="en-US" altLang="ja-JP" dirty="0"/>
          </a:p>
          <a:p>
            <a:r>
              <a:rPr kumimoji="1" lang="ja-JP" altLang="en-US" dirty="0"/>
              <a:t>書いておけば、みんなが早く家族に会える手助けとなります。</a:t>
            </a:r>
            <a:endParaRPr kumimoji="1" lang="en-US" altLang="ja-JP" dirty="0"/>
          </a:p>
          <a:p>
            <a:endParaRPr lang="en-US" altLang="ja-JP" dirty="0"/>
          </a:p>
          <a:p>
            <a:endParaRPr lang="en-US" altLang="ja-JP" dirty="0"/>
          </a:p>
          <a:p>
            <a:r>
              <a:rPr lang="ja-JP" altLang="en-US" b="1" dirty="0">
                <a:solidFill>
                  <a:srgbClr val="FF0000"/>
                </a:solidFill>
              </a:rPr>
              <a:t>パーソナルカードを子供たちの人数分、準備してある場合</a:t>
            </a:r>
            <a:endParaRPr lang="en-US" altLang="ja-JP" b="1" dirty="0">
              <a:solidFill>
                <a:srgbClr val="FF0000"/>
              </a:solidFill>
            </a:endParaRPr>
          </a:p>
          <a:p>
            <a:endParaRPr lang="en-US" altLang="ja-JP" b="1" dirty="0">
              <a:solidFill>
                <a:srgbClr val="FF0000"/>
              </a:solidFill>
            </a:endParaRPr>
          </a:p>
          <a:p>
            <a:r>
              <a:rPr lang="ja-JP" altLang="en-US" b="1" dirty="0">
                <a:solidFill>
                  <a:srgbClr val="FF0000"/>
                </a:solidFill>
              </a:rPr>
              <a:t>このパーソナルカードは後で先生から配られますので、おうちに帰ったら</a:t>
            </a:r>
            <a:endParaRPr lang="en-US" altLang="ja-JP" b="1" dirty="0">
              <a:solidFill>
                <a:srgbClr val="FF0000"/>
              </a:solidFill>
            </a:endParaRPr>
          </a:p>
          <a:p>
            <a:endParaRPr lang="en-US" altLang="ja-JP" b="1" dirty="0">
              <a:solidFill>
                <a:srgbClr val="FF0000"/>
              </a:solidFill>
            </a:endParaRPr>
          </a:p>
          <a:p>
            <a:r>
              <a:rPr lang="ja-JP" altLang="en-US" b="1" dirty="0">
                <a:solidFill>
                  <a:srgbClr val="FF0000"/>
                </a:solidFill>
              </a:rPr>
              <a:t>早速記入してください。</a:t>
            </a:r>
            <a:endParaRPr lang="en-US" altLang="ja-JP" b="1" dirty="0">
              <a:solidFill>
                <a:srgbClr val="FF0000"/>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23</a:t>
            </a:fld>
            <a:endParaRPr kumimoji="1" lang="ja-JP" altLang="en-US"/>
          </a:p>
        </p:txBody>
      </p:sp>
    </p:spTree>
    <p:extLst>
      <p:ext uri="{BB962C8B-B14F-4D97-AF65-F5344CB8AC3E}">
        <p14:creationId xmlns:p14="http://schemas.microsoft.com/office/powerpoint/2010/main" val="279997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では、避難用品をいつ準備すればよいか？</a:t>
            </a:r>
            <a:endParaRPr lang="en-US" altLang="ja-JP" dirty="0"/>
          </a:p>
          <a:p>
            <a:endParaRPr lang="en-US" altLang="ja-JP" dirty="0"/>
          </a:p>
          <a:p>
            <a:r>
              <a:rPr lang="ja-JP" altLang="en-US" dirty="0"/>
              <a:t>皆さん分かりますか？</a:t>
            </a:r>
            <a:endParaRPr lang="en-US" altLang="ja-JP" dirty="0"/>
          </a:p>
          <a:p>
            <a:endParaRPr lang="en-US" altLang="ja-JP" dirty="0"/>
          </a:p>
          <a:p>
            <a:r>
              <a:rPr lang="ja-JP" altLang="en-US" b="1" dirty="0"/>
              <a:t>避難用品の準備は、災害が起こってからでは遅いのです！</a:t>
            </a:r>
            <a:endParaRPr lang="en-US" altLang="ja-JP" b="1" dirty="0"/>
          </a:p>
          <a:p>
            <a:endParaRPr kumimoji="1" lang="en-US" altLang="ja-JP" b="1" dirty="0"/>
          </a:p>
          <a:p>
            <a:r>
              <a:rPr lang="ja-JP" altLang="en-US" b="1" dirty="0"/>
              <a:t>必ず災害が起こる前に準備しておくことが必要になります。</a:t>
            </a:r>
            <a:endParaRPr lang="en-US" altLang="ja-JP" b="1" dirty="0"/>
          </a:p>
          <a:p>
            <a:endParaRPr lang="en-US" altLang="ja-JP"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24</a:t>
            </a:fld>
            <a:endParaRPr kumimoji="1" lang="ja-JP" altLang="en-US"/>
          </a:p>
        </p:txBody>
      </p:sp>
    </p:spTree>
    <p:extLst>
      <p:ext uri="{BB962C8B-B14F-4D97-AF65-F5344CB8AC3E}">
        <p14:creationId xmlns:p14="http://schemas.microsoft.com/office/powerpoint/2010/main" val="1310027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7" y="4777195"/>
            <a:ext cx="5695633" cy="4132136"/>
          </a:xfrm>
        </p:spPr>
        <p:txBody>
          <a:bodyPr/>
          <a:lstStyle/>
          <a:p>
            <a:pPr algn="l"/>
            <a:r>
              <a:rPr lang="ja-JP" altLang="en-US" dirty="0">
                <a:solidFill>
                  <a:srgbClr val="222222"/>
                </a:solidFill>
                <a:latin typeface="游ゴシック" panose="020B0400000000000000" pitchFamily="50" charset="-128"/>
                <a:ea typeface="游ゴシック" panose="020B0400000000000000" pitchFamily="50" charset="-128"/>
              </a:rPr>
              <a:t>皆さんの住んでいる石川県でも大きな地震がありました。</a:t>
            </a:r>
            <a:endParaRPr lang="en-US" altLang="ja-JP" dirty="0">
              <a:solidFill>
                <a:srgbClr val="222222"/>
              </a:solidFill>
              <a:latin typeface="游ゴシック" panose="020B0400000000000000" pitchFamily="50" charset="-128"/>
              <a:ea typeface="游ゴシック" panose="020B0400000000000000" pitchFamily="50" charset="-128"/>
            </a:endParaRPr>
          </a:p>
          <a:p>
            <a:pPr algn="l"/>
            <a:endParaRPr lang="en-US" altLang="ja-JP" dirty="0">
              <a:solidFill>
                <a:srgbClr val="222222"/>
              </a:solidFill>
              <a:latin typeface="游ゴシック" panose="020B0400000000000000" pitchFamily="50" charset="-128"/>
              <a:ea typeface="游ゴシック" panose="020B0400000000000000" pitchFamily="50" charset="-128"/>
            </a:endParaRPr>
          </a:p>
          <a:p>
            <a:pPr algn="l"/>
            <a:r>
              <a:rPr lang="ja-JP" altLang="en-US" dirty="0">
                <a:solidFill>
                  <a:srgbClr val="222222"/>
                </a:solidFill>
                <a:latin typeface="游ゴシック" panose="020B0400000000000000" pitchFamily="50" charset="-128"/>
                <a:ea typeface="游ゴシック" panose="020B0400000000000000" pitchFamily="50" charset="-128"/>
              </a:rPr>
              <a:t>（能登半島地震　</a:t>
            </a:r>
            <a:r>
              <a:rPr lang="en-US" altLang="ja-JP" dirty="0">
                <a:solidFill>
                  <a:srgbClr val="222222"/>
                </a:solidFill>
                <a:latin typeface="游ゴシック" panose="020B0400000000000000" pitchFamily="50" charset="-128"/>
                <a:ea typeface="游ゴシック" panose="020B0400000000000000" pitchFamily="50" charset="-128"/>
              </a:rPr>
              <a:t>2007</a:t>
            </a:r>
            <a:r>
              <a:rPr lang="ja-JP" altLang="en-US" dirty="0">
                <a:solidFill>
                  <a:srgbClr val="222222"/>
                </a:solidFill>
                <a:latin typeface="游ゴシック" panose="020B0400000000000000" pitchFamily="50" charset="-128"/>
                <a:ea typeface="游ゴシック" panose="020B0400000000000000" pitchFamily="50" charset="-128"/>
              </a:rPr>
              <a:t>年</a:t>
            </a:r>
            <a:r>
              <a:rPr lang="en-US" altLang="ja-JP" dirty="0">
                <a:solidFill>
                  <a:srgbClr val="222222"/>
                </a:solidFill>
                <a:latin typeface="游ゴシック" panose="020B0400000000000000" pitchFamily="50" charset="-128"/>
                <a:ea typeface="游ゴシック" panose="020B0400000000000000" pitchFamily="50" charset="-128"/>
              </a:rPr>
              <a:t>3</a:t>
            </a:r>
            <a:r>
              <a:rPr lang="ja-JP" altLang="en-US" dirty="0">
                <a:solidFill>
                  <a:srgbClr val="222222"/>
                </a:solidFill>
                <a:latin typeface="游ゴシック" panose="020B0400000000000000" pitchFamily="50" charset="-128"/>
                <a:ea typeface="游ゴシック" panose="020B0400000000000000" pitchFamily="50" charset="-128"/>
              </a:rPr>
              <a:t>月</a:t>
            </a:r>
            <a:r>
              <a:rPr lang="en-US" altLang="ja-JP" dirty="0">
                <a:solidFill>
                  <a:srgbClr val="222222"/>
                </a:solidFill>
                <a:latin typeface="游ゴシック" panose="020B0400000000000000" pitchFamily="50" charset="-128"/>
                <a:ea typeface="游ゴシック" panose="020B0400000000000000" pitchFamily="50" charset="-128"/>
              </a:rPr>
              <a:t>25</a:t>
            </a:r>
            <a:r>
              <a:rPr lang="ja-JP" altLang="en-US" dirty="0">
                <a:solidFill>
                  <a:srgbClr val="222222"/>
                </a:solidFill>
                <a:latin typeface="游ゴシック" panose="020B0400000000000000" pitchFamily="50" charset="-128"/>
                <a:ea typeface="游ゴシック" panose="020B0400000000000000" pitchFamily="50" charset="-128"/>
              </a:rPr>
              <a:t>日　最大震度</a:t>
            </a:r>
            <a:r>
              <a:rPr lang="en-US" altLang="ja-JP" dirty="0">
                <a:solidFill>
                  <a:srgbClr val="222222"/>
                </a:solidFill>
                <a:latin typeface="游ゴシック" panose="020B0400000000000000" pitchFamily="50" charset="-128"/>
                <a:ea typeface="游ゴシック" panose="020B0400000000000000" pitchFamily="50" charset="-128"/>
              </a:rPr>
              <a:t>6</a:t>
            </a:r>
            <a:r>
              <a:rPr lang="ja-JP" altLang="en-US" dirty="0">
                <a:solidFill>
                  <a:srgbClr val="222222"/>
                </a:solidFill>
                <a:latin typeface="游ゴシック" panose="020B0400000000000000" pitchFamily="50" charset="-128"/>
                <a:ea typeface="游ゴシック" panose="020B0400000000000000" pitchFamily="50" charset="-128"/>
              </a:rPr>
              <a:t>強）</a:t>
            </a:r>
            <a:endParaRPr lang="en-US" altLang="ja-JP" dirty="0">
              <a:solidFill>
                <a:srgbClr val="222222"/>
              </a:solidFill>
              <a:latin typeface="游ゴシック" panose="020B0400000000000000" pitchFamily="50" charset="-128"/>
              <a:ea typeface="游ゴシック" panose="020B0400000000000000" pitchFamily="50" charset="-128"/>
            </a:endParaRPr>
          </a:p>
          <a:p>
            <a:pPr algn="l"/>
            <a:endParaRPr lang="ja-JP" altLang="en-US" b="0" i="0" dirty="0">
              <a:solidFill>
                <a:srgbClr val="222222"/>
              </a:solidFill>
              <a:effectLst/>
              <a:latin typeface="Arial" panose="020B0604020202020204" pitchFamily="34" charset="0"/>
            </a:endParaRPr>
          </a:p>
          <a:p>
            <a:pPr algn="l"/>
            <a:r>
              <a:rPr lang="ja-JP" altLang="en-US" b="1" dirty="0">
                <a:latin typeface="游ゴシック" panose="020B0400000000000000" pitchFamily="50" charset="-128"/>
                <a:ea typeface="游ゴシック" panose="020B0400000000000000" pitchFamily="50" charset="-128"/>
              </a:rPr>
              <a:t>能登半島地震直後は持ち出し袋の準備は</a:t>
            </a:r>
            <a:r>
              <a:rPr lang="en-US" altLang="ja-JP" b="1" dirty="0">
                <a:latin typeface="游ゴシック" panose="020B0400000000000000" pitchFamily="50" charset="-128"/>
                <a:ea typeface="游ゴシック" panose="020B0400000000000000" pitchFamily="50" charset="-128"/>
              </a:rPr>
              <a:t>80</a:t>
            </a:r>
            <a:r>
              <a:rPr lang="ja-JP" altLang="en-US" b="1" dirty="0">
                <a:latin typeface="游ゴシック" panose="020B0400000000000000" pitchFamily="50" charset="-128"/>
                <a:ea typeface="游ゴシック" panose="020B0400000000000000" pitchFamily="50" charset="-128"/>
              </a:rPr>
              <a:t>％、</a:t>
            </a:r>
            <a:r>
              <a:rPr lang="en-US" altLang="ja-JP" b="1" dirty="0">
                <a:latin typeface="游ゴシック" panose="020B0400000000000000" pitchFamily="50" charset="-128"/>
                <a:ea typeface="游ゴシック" panose="020B0400000000000000" pitchFamily="50" charset="-128"/>
              </a:rPr>
              <a:t>10</a:t>
            </a:r>
            <a:r>
              <a:rPr lang="ja-JP" altLang="en-US" b="1" dirty="0">
                <a:latin typeface="游ゴシック" panose="020B0400000000000000" pitchFamily="50" charset="-128"/>
                <a:ea typeface="游ゴシック" panose="020B0400000000000000" pitchFamily="50" charset="-128"/>
              </a:rPr>
              <a:t>人ひとがいたら、８人が</a:t>
            </a:r>
            <a:endParaRPr lang="en-US" altLang="ja-JP" b="1" dirty="0">
              <a:latin typeface="游ゴシック" panose="020B0400000000000000" pitchFamily="50" charset="-128"/>
              <a:ea typeface="游ゴシック" panose="020B0400000000000000" pitchFamily="50" charset="-128"/>
            </a:endParaRPr>
          </a:p>
          <a:p>
            <a:pPr algn="l"/>
            <a:endParaRPr lang="en-US" altLang="ja-JP" b="1" dirty="0">
              <a:latin typeface="游ゴシック" panose="020B0400000000000000" pitchFamily="50" charset="-128"/>
              <a:ea typeface="游ゴシック" panose="020B0400000000000000" pitchFamily="50" charset="-128"/>
            </a:endParaRPr>
          </a:p>
          <a:p>
            <a:pPr algn="l"/>
            <a:r>
              <a:rPr lang="ja-JP" altLang="en-US" b="1" dirty="0">
                <a:latin typeface="游ゴシック" panose="020B0400000000000000" pitchFamily="50" charset="-128"/>
                <a:ea typeface="游ゴシック" panose="020B0400000000000000" pitchFamily="50" charset="-128"/>
              </a:rPr>
              <a:t>非常持ち出し袋を準備しました。</a:t>
            </a:r>
            <a:endParaRPr lang="en-US" altLang="ja-JP" b="1" dirty="0">
              <a:latin typeface="游ゴシック" panose="020B0400000000000000" pitchFamily="50" charset="-128"/>
              <a:ea typeface="游ゴシック" panose="020B0400000000000000" pitchFamily="50" charset="-128"/>
            </a:endParaRPr>
          </a:p>
          <a:p>
            <a:pPr algn="l"/>
            <a:endParaRPr lang="en-US" altLang="ja-JP" b="1" dirty="0">
              <a:latin typeface="游ゴシック" panose="020B0400000000000000" pitchFamily="50" charset="-128"/>
              <a:ea typeface="游ゴシック" panose="020B0400000000000000" pitchFamily="50" charset="-128"/>
            </a:endParaRPr>
          </a:p>
          <a:p>
            <a:pPr algn="l"/>
            <a:r>
              <a:rPr lang="ja-JP" altLang="en-US" b="1" dirty="0">
                <a:latin typeface="游ゴシック" panose="020B0400000000000000" pitchFamily="50" charset="-128"/>
                <a:ea typeface="游ゴシック" panose="020B0400000000000000" pitchFamily="50" charset="-128"/>
              </a:rPr>
              <a:t>ところがそれから</a:t>
            </a:r>
            <a:r>
              <a:rPr lang="en-US" altLang="ja-JP" b="1" dirty="0">
                <a:latin typeface="游ゴシック" panose="020B0400000000000000" pitchFamily="50" charset="-128"/>
                <a:ea typeface="游ゴシック" panose="020B0400000000000000" pitchFamily="50" charset="-128"/>
              </a:rPr>
              <a:t>3</a:t>
            </a:r>
            <a:r>
              <a:rPr lang="ja-JP" altLang="en-US" b="1" dirty="0">
                <a:latin typeface="游ゴシック" panose="020B0400000000000000" pitchFamily="50" charset="-128"/>
                <a:ea typeface="游ゴシック" panose="020B0400000000000000" pitchFamily="50" charset="-128"/>
              </a:rPr>
              <a:t>年経つと、</a:t>
            </a:r>
            <a:r>
              <a:rPr lang="en-US" altLang="ja-JP" b="1" dirty="0">
                <a:latin typeface="游ゴシック" panose="020B0400000000000000" pitchFamily="50" charset="-128"/>
                <a:ea typeface="游ゴシック" panose="020B0400000000000000" pitchFamily="50" charset="-128"/>
              </a:rPr>
              <a:t>50</a:t>
            </a:r>
            <a:r>
              <a:rPr lang="ja-JP" altLang="en-US" b="1" dirty="0">
                <a:latin typeface="游ゴシック" panose="020B0400000000000000" pitchFamily="50" charset="-128"/>
                <a:ea typeface="游ゴシック" panose="020B0400000000000000" pitchFamily="50" charset="-128"/>
              </a:rPr>
              <a:t>％、</a:t>
            </a:r>
            <a:r>
              <a:rPr lang="en-US" altLang="ja-JP" b="1" dirty="0">
                <a:latin typeface="游ゴシック" panose="020B0400000000000000" pitchFamily="50" charset="-128"/>
                <a:ea typeface="游ゴシック" panose="020B0400000000000000" pitchFamily="50" charset="-128"/>
              </a:rPr>
              <a:t>10</a:t>
            </a:r>
            <a:r>
              <a:rPr lang="ja-JP" altLang="en-US" b="1" dirty="0">
                <a:latin typeface="游ゴシック" panose="020B0400000000000000" pitchFamily="50" charset="-128"/>
                <a:ea typeface="游ゴシック" panose="020B0400000000000000" pitchFamily="50" charset="-128"/>
              </a:rPr>
              <a:t>人に</a:t>
            </a:r>
            <a:r>
              <a:rPr lang="en-US" altLang="ja-JP" b="1" dirty="0">
                <a:latin typeface="游ゴシック" panose="020B0400000000000000" pitchFamily="50" charset="-128"/>
                <a:ea typeface="游ゴシック" panose="020B0400000000000000" pitchFamily="50" charset="-128"/>
              </a:rPr>
              <a:t>5</a:t>
            </a:r>
            <a:r>
              <a:rPr lang="ja-JP" altLang="en-US" b="1" dirty="0">
                <a:latin typeface="游ゴシック" panose="020B0400000000000000" pitchFamily="50" charset="-128"/>
                <a:ea typeface="游ゴシック" panose="020B0400000000000000" pitchFamily="50" charset="-128"/>
              </a:rPr>
              <a:t>人にまで減ってしまい</a:t>
            </a:r>
            <a:endParaRPr lang="en-US" altLang="ja-JP" b="1" dirty="0">
              <a:latin typeface="游ゴシック" panose="020B0400000000000000" pitchFamily="50" charset="-128"/>
              <a:ea typeface="游ゴシック" panose="020B0400000000000000" pitchFamily="50" charset="-128"/>
            </a:endParaRPr>
          </a:p>
          <a:p>
            <a:pPr algn="l"/>
            <a:endParaRPr lang="en-US" altLang="ja-JP" b="1" dirty="0">
              <a:latin typeface="游ゴシック" panose="020B0400000000000000" pitchFamily="50" charset="-128"/>
              <a:ea typeface="游ゴシック" panose="020B0400000000000000" pitchFamily="50" charset="-128"/>
            </a:endParaRPr>
          </a:p>
          <a:p>
            <a:pPr algn="l"/>
            <a:r>
              <a:rPr lang="ja-JP" altLang="en-US" b="1" dirty="0">
                <a:latin typeface="游ゴシック" panose="020B0400000000000000" pitchFamily="50" charset="-128"/>
                <a:ea typeface="游ゴシック" panose="020B0400000000000000" pitchFamily="50" charset="-128"/>
              </a:rPr>
              <a:t>ました。</a:t>
            </a:r>
            <a:endParaRPr lang="en-US" altLang="ja-JP" b="1" dirty="0">
              <a:latin typeface="游ゴシック" panose="020B0400000000000000" pitchFamily="50" charset="-128"/>
              <a:ea typeface="游ゴシック" panose="020B0400000000000000" pitchFamily="50" charset="-128"/>
            </a:endParaRPr>
          </a:p>
          <a:p>
            <a:pPr algn="l"/>
            <a:r>
              <a:rPr lang="ja-JP" altLang="en-US" b="1" dirty="0">
                <a:latin typeface="游ゴシック" panose="020B0400000000000000" pitchFamily="50" charset="-128"/>
                <a:ea typeface="游ゴシック" panose="020B0400000000000000" pitchFamily="50" charset="-128"/>
              </a:rPr>
              <a:t>　</a:t>
            </a:r>
            <a:endParaRPr lang="ja-JP" altLang="en-US" b="1" i="0" dirty="0">
              <a:effectLst/>
              <a:latin typeface="Arial" panose="020B0604020202020204" pitchFamily="34" charset="0"/>
            </a:endParaRPr>
          </a:p>
          <a:p>
            <a:r>
              <a:rPr lang="ja-JP" altLang="en-US" b="1" dirty="0">
                <a:latin typeface="游ゴシック" panose="020B0400000000000000" pitchFamily="50" charset="-128"/>
                <a:ea typeface="游ゴシック" panose="020B0400000000000000" pitchFamily="50" charset="-128"/>
              </a:rPr>
              <a:t>災害は忘れたころにやってくる。準備するのは今です。</a:t>
            </a:r>
            <a:endParaRPr lang="en-US" altLang="ja-JP" b="1" dirty="0">
              <a:latin typeface="游ゴシック" panose="020B0400000000000000" pitchFamily="50" charset="-128"/>
              <a:ea typeface="游ゴシック" panose="020B0400000000000000" pitchFamily="50" charset="-128"/>
            </a:endParaRPr>
          </a:p>
          <a:p>
            <a:endParaRPr lang="en-US" altLang="ja-JP" b="1" dirty="0">
              <a:latin typeface="游ゴシック" panose="020B0400000000000000" pitchFamily="50" charset="-128"/>
              <a:ea typeface="游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25</a:t>
            </a:fld>
            <a:endParaRPr kumimoji="1" lang="ja-JP" altLang="en-US"/>
          </a:p>
        </p:txBody>
      </p:sp>
    </p:spTree>
    <p:extLst>
      <p:ext uri="{BB962C8B-B14F-4D97-AF65-F5344CB8AC3E}">
        <p14:creationId xmlns:p14="http://schemas.microsoft.com/office/powerpoint/2010/main" val="54963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rgbClr val="222222"/>
                </a:solidFill>
                <a:latin typeface="游ゴシック" panose="020B0400000000000000" pitchFamily="50" charset="-128"/>
                <a:ea typeface="游ゴシック" panose="020B0400000000000000" pitchFamily="50" charset="-128"/>
              </a:rPr>
              <a:t>今日お家に帰ったら、</a:t>
            </a:r>
            <a:r>
              <a:rPr lang="ja-JP" altLang="en-US" dirty="0"/>
              <a:t>今日皆さんが勉強したことを</a:t>
            </a:r>
            <a:r>
              <a:rPr lang="ja-JP" altLang="en-US" b="1" dirty="0"/>
              <a:t>必ずお家の方にお話して</a:t>
            </a:r>
            <a:endParaRPr lang="en-US" altLang="ja-JP" b="1" dirty="0"/>
          </a:p>
          <a:p>
            <a:endParaRPr lang="en-US" altLang="ja-JP" b="1" dirty="0"/>
          </a:p>
          <a:p>
            <a:r>
              <a:rPr lang="ja-JP" altLang="en-US" b="1" dirty="0"/>
              <a:t>あげてください。</a:t>
            </a:r>
            <a:endParaRPr lang="en-US" altLang="ja-JP" b="1" dirty="0"/>
          </a:p>
          <a:p>
            <a:endParaRPr kumimoji="1" lang="en-US" altLang="ja-JP" dirty="0"/>
          </a:p>
          <a:p>
            <a:r>
              <a:rPr lang="ja-JP" altLang="en-US" dirty="0"/>
              <a:t>そして、授業の最初に皆さんに避難用品がお家で準備されているかどうか</a:t>
            </a:r>
            <a:endParaRPr lang="en-US" altLang="ja-JP" dirty="0"/>
          </a:p>
          <a:p>
            <a:endParaRPr lang="en-US" altLang="ja-JP" dirty="0"/>
          </a:p>
          <a:p>
            <a:r>
              <a:rPr lang="ja-JP" altLang="en-US" dirty="0"/>
              <a:t>を質問しましたが、</a:t>
            </a:r>
            <a:r>
              <a:rPr lang="ja-JP" altLang="en-US" b="1" dirty="0"/>
              <a:t>次に皆さんに会った時、全員の手が挙がると嬉しいです。</a:t>
            </a:r>
            <a:endParaRPr lang="en-US" altLang="ja-JP" b="1" dirty="0"/>
          </a:p>
          <a:p>
            <a:endParaRPr kumimoji="1" lang="en-US" altLang="ja-JP" dirty="0"/>
          </a:p>
          <a:p>
            <a:endParaRPr lang="en-US" altLang="ja-JP" dirty="0"/>
          </a:p>
          <a:p>
            <a:endParaRPr lang="en-US" altLang="ja-JP" dirty="0"/>
          </a:p>
          <a:p>
            <a:endParaRPr lang="en-US" altLang="ja-JP" dirty="0"/>
          </a:p>
          <a:p>
            <a:r>
              <a:rPr kumimoji="1" lang="ja-JP" altLang="en-US" dirty="0"/>
              <a:t>それでは今日の授業で何か質問などはないですか？</a:t>
            </a:r>
            <a:endParaRPr kumimoji="1" lang="en-US" altLang="ja-JP" dirty="0"/>
          </a:p>
          <a:p>
            <a:endParaRPr lang="en-US" altLang="ja-JP" sz="1200" b="1" dirty="0"/>
          </a:p>
          <a:p>
            <a:r>
              <a:rPr lang="ja-JP" altLang="en-US" sz="1200" b="1" dirty="0">
                <a:solidFill>
                  <a:srgbClr val="FF0000"/>
                </a:solidFill>
              </a:rPr>
              <a:t>子供たちに質問がないかを必ず確認。</a:t>
            </a:r>
            <a:endParaRPr lang="en-US" altLang="ja-JP" sz="1200" b="1" dirty="0">
              <a:solidFill>
                <a:srgbClr val="FF0000"/>
              </a:solidFill>
            </a:endParaRPr>
          </a:p>
          <a:p>
            <a:pPr algn="l"/>
            <a:endParaRPr lang="ja-JP" altLang="en-US" b="0" i="0" dirty="0">
              <a:solidFill>
                <a:srgbClr val="222222"/>
              </a:solidFill>
              <a:effectLst/>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26</a:t>
            </a:fld>
            <a:endParaRPr kumimoji="1" lang="ja-JP" altLang="en-US"/>
          </a:p>
        </p:txBody>
      </p:sp>
    </p:spTree>
    <p:extLst>
      <p:ext uri="{BB962C8B-B14F-4D97-AF65-F5344CB8AC3E}">
        <p14:creationId xmlns:p14="http://schemas.microsoft.com/office/powerpoint/2010/main" val="3776446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solidFill>
                  <a:srgbClr val="FF0000"/>
                </a:solidFill>
                <a:latin typeface="+mn-ea"/>
              </a:rPr>
              <a:t>時間があれば、</a:t>
            </a:r>
            <a:r>
              <a:rPr lang="ja-JP" altLang="en-US" b="1" dirty="0">
                <a:solidFill>
                  <a:srgbClr val="FF0000"/>
                </a:solidFill>
              </a:rPr>
              <a:t>発表者となった防災士が、自分自身の「自慢の」</a:t>
            </a:r>
            <a:endParaRPr lang="en-US" altLang="ja-JP" b="1" dirty="0">
              <a:solidFill>
                <a:srgbClr val="FF0000"/>
              </a:solidFill>
            </a:endParaRPr>
          </a:p>
          <a:p>
            <a:endParaRPr lang="en-US" altLang="ja-JP" b="1" dirty="0">
              <a:solidFill>
                <a:srgbClr val="FF0000"/>
              </a:solidFill>
            </a:endParaRPr>
          </a:p>
          <a:p>
            <a:r>
              <a:rPr lang="ja-JP" altLang="en-US" b="1" dirty="0">
                <a:solidFill>
                  <a:srgbClr val="FF0000"/>
                </a:solidFill>
              </a:rPr>
              <a:t>避難用品を子供たちに紹介してあげてください。</a:t>
            </a:r>
            <a:endParaRPr lang="en-US" altLang="ja-JP" b="1" dirty="0">
              <a:solidFill>
                <a:srgbClr val="FF0000"/>
              </a:solidFill>
            </a:endParaRPr>
          </a:p>
          <a:p>
            <a:endParaRPr lang="en-US" altLang="ja-JP" b="1" dirty="0">
              <a:solidFill>
                <a:srgbClr val="FF0000"/>
              </a:solidFill>
            </a:endParaRPr>
          </a:p>
          <a:p>
            <a:r>
              <a:rPr lang="ja-JP" altLang="en-US" b="1" dirty="0">
                <a:solidFill>
                  <a:srgbClr val="FF0000"/>
                </a:solidFill>
              </a:rPr>
              <a:t>その時に自分のこだわりも話してもらえると子供たちも一層興味を持って</a:t>
            </a:r>
            <a:endParaRPr lang="en-US" altLang="ja-JP" b="1" dirty="0">
              <a:solidFill>
                <a:srgbClr val="FF0000"/>
              </a:solidFill>
            </a:endParaRPr>
          </a:p>
          <a:p>
            <a:endParaRPr lang="en-US" altLang="ja-JP" b="1" dirty="0">
              <a:solidFill>
                <a:srgbClr val="FF0000"/>
              </a:solidFill>
            </a:endParaRPr>
          </a:p>
          <a:p>
            <a:r>
              <a:rPr lang="ja-JP" altLang="en-US" b="1" dirty="0">
                <a:solidFill>
                  <a:srgbClr val="FF0000"/>
                </a:solidFill>
              </a:rPr>
              <a:t>くれます。（食いしん坊だからたくさん食べものを入れている・・・など）</a:t>
            </a:r>
            <a:endParaRPr kumimoji="1" lang="ja-JP" altLang="en-US" b="1" dirty="0">
              <a:solidFill>
                <a:srgbClr val="FF0000"/>
              </a:solidFill>
            </a:endParaRPr>
          </a:p>
          <a:p>
            <a:endParaRPr lang="en-US" altLang="ja-JP" b="1" dirty="0">
              <a:solidFill>
                <a:srgbClr val="FF0000"/>
              </a:solidFill>
            </a:endParaRPr>
          </a:p>
          <a:p>
            <a:endParaRPr lang="en-US" altLang="ja-JP" b="1" dirty="0">
              <a:solidFill>
                <a:srgbClr val="FF0000"/>
              </a:solidFill>
            </a:endParaRPr>
          </a:p>
          <a:p>
            <a:endParaRPr lang="en-US" altLang="ja-JP" b="1" dirty="0">
              <a:solidFill>
                <a:srgbClr val="FF0000"/>
              </a:solidFill>
            </a:endParaRPr>
          </a:p>
          <a:p>
            <a:r>
              <a:rPr lang="ja-JP" altLang="en-US" sz="1800" b="1" dirty="0">
                <a:solidFill>
                  <a:srgbClr val="FF0000"/>
                </a:solidFill>
              </a:rPr>
              <a:t>時間がなければ次のページへ！</a:t>
            </a:r>
            <a:endParaRPr lang="en-US" altLang="ja-JP" sz="1800" b="1" dirty="0">
              <a:solidFill>
                <a:srgbClr val="FF0000"/>
              </a:solidFill>
            </a:endParaRPr>
          </a:p>
          <a:p>
            <a:endParaRPr kumimoji="1" lang="en-US" altLang="ja-JP" dirty="0"/>
          </a:p>
          <a:p>
            <a:endParaRPr kumimoji="1" lang="ja-JP" altLang="en-US" b="1" dirty="0">
              <a:solidFill>
                <a:srgbClr val="FF0000"/>
              </a:solidFill>
            </a:endParaRPr>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27</a:t>
            </a:fld>
            <a:endParaRPr kumimoji="1" lang="ja-JP" altLang="en-US"/>
          </a:p>
        </p:txBody>
      </p:sp>
    </p:spTree>
    <p:extLst>
      <p:ext uri="{BB962C8B-B14F-4D97-AF65-F5344CB8AC3E}">
        <p14:creationId xmlns:p14="http://schemas.microsoft.com/office/powerpoint/2010/main" val="2704400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これで、避難用品の授業を終わります。</a:t>
            </a:r>
            <a:endParaRPr lang="en-US" altLang="ja-JP" sz="1100" dirty="0"/>
          </a:p>
          <a:p>
            <a:endParaRPr lang="en-US" altLang="ja-JP" sz="1100" dirty="0"/>
          </a:p>
          <a:p>
            <a:endParaRPr lang="en-US" altLang="ja-JP" sz="1100" dirty="0">
              <a:solidFill>
                <a:srgbClr val="FF0000"/>
              </a:solidFill>
            </a:endParaRPr>
          </a:p>
          <a:p>
            <a:r>
              <a:rPr lang="ja-JP" altLang="en-US" sz="1100" b="1" dirty="0"/>
              <a:t>今日はありがとうございました。</a:t>
            </a:r>
            <a:endParaRPr lang="en-US" altLang="ja-JP" sz="1100" dirty="0"/>
          </a:p>
        </p:txBody>
      </p:sp>
      <p:sp>
        <p:nvSpPr>
          <p:cNvPr id="4" name="スライド番号プレースホルダー 3"/>
          <p:cNvSpPr>
            <a:spLocks noGrp="1"/>
          </p:cNvSpPr>
          <p:nvPr>
            <p:ph type="sldNum" sz="quarter" idx="5"/>
          </p:nvPr>
        </p:nvSpPr>
        <p:spPr/>
        <p:txBody>
          <a:bodyPr/>
          <a:lstStyle/>
          <a:p>
            <a:fld id="{E695C2C2-02F3-4F2D-8336-B43B0888E203}" type="slidenum">
              <a:rPr kumimoji="1" lang="ja-JP" altLang="en-US" smtClean="0"/>
              <a:t>28</a:t>
            </a:fld>
            <a:endParaRPr kumimoji="1" lang="ja-JP" altLang="en-US"/>
          </a:p>
        </p:txBody>
      </p:sp>
    </p:spTree>
    <p:extLst>
      <p:ext uri="{BB962C8B-B14F-4D97-AF65-F5344CB8AC3E}">
        <p14:creationId xmlns:p14="http://schemas.microsoft.com/office/powerpoint/2010/main" val="1639673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防災士とはこのように書きます。</a:t>
            </a:r>
            <a:endParaRPr kumimoji="1" lang="en-US" altLang="ja-JP" dirty="0"/>
          </a:p>
          <a:p>
            <a:endParaRPr lang="en-US" altLang="ja-JP" dirty="0"/>
          </a:p>
          <a:p>
            <a:r>
              <a:rPr kumimoji="1" lang="ja-JP" altLang="en-US" dirty="0"/>
              <a:t>地震を始めとする災害をなくすことは残念ながらできませんが</a:t>
            </a:r>
            <a:endParaRPr kumimoji="1" lang="en-US" altLang="ja-JP" dirty="0"/>
          </a:p>
          <a:p>
            <a:endParaRPr lang="en-US" altLang="ja-JP" dirty="0"/>
          </a:p>
          <a:p>
            <a:r>
              <a:rPr kumimoji="1" lang="ja-JP" altLang="en-US" dirty="0"/>
              <a:t>災害が起こる前にどのような準備をしておくべきか？</a:t>
            </a:r>
            <a:endParaRPr kumimoji="1" lang="en-US" altLang="ja-JP" dirty="0"/>
          </a:p>
          <a:p>
            <a:endParaRPr lang="en-US" altLang="ja-JP" dirty="0"/>
          </a:p>
          <a:p>
            <a:r>
              <a:rPr kumimoji="1" lang="ja-JP" altLang="en-US" dirty="0"/>
              <a:t>そして災害が起きた時にどうすればよいのかを勉強しているのが</a:t>
            </a:r>
            <a:endParaRPr kumimoji="1" lang="en-US" altLang="ja-JP" dirty="0"/>
          </a:p>
          <a:p>
            <a:endParaRPr lang="en-US" altLang="ja-JP" dirty="0"/>
          </a:p>
          <a:p>
            <a:r>
              <a:rPr kumimoji="1" lang="ja-JP" altLang="en-US" dirty="0"/>
              <a:t>私たち防災士になります。</a:t>
            </a:r>
            <a:endParaRPr kumimoji="1" lang="en-US" altLang="ja-JP" dirty="0"/>
          </a:p>
          <a:p>
            <a:endParaRPr lang="en-US" altLang="ja-JP" b="1" dirty="0">
              <a:solidFill>
                <a:srgbClr val="FF0000"/>
              </a:solidFill>
            </a:endParaRPr>
          </a:p>
          <a:p>
            <a:r>
              <a:rPr lang="ja-JP" altLang="en-US" b="1" dirty="0"/>
              <a:t>防災士についてもっと詳しくお話したいところですが、それはまた</a:t>
            </a:r>
            <a:endParaRPr lang="en-US" altLang="ja-JP" b="1" dirty="0"/>
          </a:p>
          <a:p>
            <a:endParaRPr lang="en-US" altLang="ja-JP" b="1" dirty="0"/>
          </a:p>
          <a:p>
            <a:r>
              <a:rPr lang="ja-JP" altLang="en-US" b="1" dirty="0"/>
              <a:t>次の機会にさせてください。</a:t>
            </a:r>
            <a:endParaRPr kumimoji="1" lang="en-US" altLang="ja-JP" b="1"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3</a:t>
            </a:fld>
            <a:endParaRPr kumimoji="1" lang="ja-JP" altLang="en-US"/>
          </a:p>
        </p:txBody>
      </p:sp>
    </p:spTree>
    <p:extLst>
      <p:ext uri="{BB962C8B-B14F-4D97-AF65-F5344CB8AC3E}">
        <p14:creationId xmlns:p14="http://schemas.microsoft.com/office/powerpoint/2010/main" val="63037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それでは今日は、</a:t>
            </a:r>
            <a:endParaRPr kumimoji="1" lang="en-US" altLang="ja-JP" dirty="0"/>
          </a:p>
          <a:p>
            <a:endParaRPr lang="en-US" altLang="ja-JP" dirty="0"/>
          </a:p>
          <a:p>
            <a:r>
              <a:rPr kumimoji="1" lang="ja-JP" altLang="en-US" b="1" dirty="0"/>
              <a:t>「避難用品について」</a:t>
            </a:r>
            <a:endParaRPr kumimoji="1" lang="en-US" altLang="ja-JP" b="1" dirty="0"/>
          </a:p>
          <a:p>
            <a:endParaRPr lang="en-US" altLang="ja-JP" dirty="0"/>
          </a:p>
          <a:p>
            <a:r>
              <a:rPr kumimoji="1" lang="ja-JP" altLang="en-US" b="1" dirty="0"/>
              <a:t>「安心」をリュックにつめこもう</a:t>
            </a:r>
            <a:endParaRPr kumimoji="1" lang="en-US" altLang="ja-JP" b="1" dirty="0"/>
          </a:p>
          <a:p>
            <a:endParaRPr lang="en-US" altLang="ja-JP" b="1" dirty="0"/>
          </a:p>
          <a:p>
            <a:r>
              <a:rPr kumimoji="1" lang="ja-JP" altLang="en-US" dirty="0"/>
              <a:t>というテーマで勉強をしたいと思います。</a:t>
            </a:r>
            <a:endParaRPr kumimoji="1" lang="en-US" altLang="ja-JP" dirty="0"/>
          </a:p>
          <a:p>
            <a:endParaRPr lang="en-US" altLang="ja-JP" dirty="0"/>
          </a:p>
          <a:p>
            <a:endParaRPr kumimoji="1" lang="en-US" altLang="ja-JP" dirty="0"/>
          </a:p>
          <a:p>
            <a:endParaRPr lang="en-US" altLang="ja-JP" dirty="0"/>
          </a:p>
          <a:p>
            <a:r>
              <a:rPr lang="en-US" altLang="ja-JP" b="1" dirty="0">
                <a:solidFill>
                  <a:srgbClr val="FF0000"/>
                </a:solidFill>
              </a:rPr>
              <a:t>POINT!</a:t>
            </a:r>
          </a:p>
          <a:p>
            <a:r>
              <a:rPr lang="ja-JP" altLang="en-US" b="1" dirty="0">
                <a:solidFill>
                  <a:srgbClr val="FF0000"/>
                </a:solidFill>
              </a:rPr>
              <a:t>資料を読むことに集中せず（時々資料に目を落とす感じで）</a:t>
            </a:r>
            <a:endParaRPr lang="en-US" altLang="ja-JP" b="1" dirty="0">
              <a:solidFill>
                <a:srgbClr val="FF0000"/>
              </a:solidFill>
            </a:endParaRPr>
          </a:p>
          <a:p>
            <a:r>
              <a:rPr lang="ja-JP" altLang="en-US" b="1" dirty="0">
                <a:solidFill>
                  <a:srgbClr val="FF0000"/>
                </a:solidFill>
              </a:rPr>
              <a:t>可能な限り児童・生徒の顔や目を見ながらお話しましょう！</a:t>
            </a:r>
            <a:endParaRPr kumimoji="1" lang="en-US" altLang="ja-JP" b="1" dirty="0">
              <a:solidFill>
                <a:srgbClr val="FF0000"/>
              </a:solidFill>
            </a:endParaRPr>
          </a:p>
          <a:p>
            <a:endParaRPr lang="en-US" altLang="ja-JP"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4</a:t>
            </a:fld>
            <a:endParaRPr kumimoji="1" lang="ja-JP" altLang="en-US"/>
          </a:p>
        </p:txBody>
      </p:sp>
    </p:spTree>
    <p:extLst>
      <p:ext uri="{BB962C8B-B14F-4D97-AF65-F5344CB8AC3E}">
        <p14:creationId xmlns:p14="http://schemas.microsoft.com/office/powerpoint/2010/main" val="2071731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r>
              <a:rPr kumimoji="1" lang="ja-JP" altLang="en-US" b="1" dirty="0">
                <a:solidFill>
                  <a:srgbClr val="FF0000"/>
                </a:solidFill>
              </a:rPr>
              <a:t>＊＊＊スクリーン（モニター）を見ながら読む＊＊＊</a:t>
            </a:r>
            <a:endParaRPr kumimoji="1" lang="en-US" altLang="ja-JP" b="1" dirty="0">
              <a:solidFill>
                <a:srgbClr val="FF0000"/>
              </a:solidFill>
            </a:endParaRPr>
          </a:p>
          <a:p>
            <a:endParaRPr lang="en-US" altLang="ja-JP" b="0" i="0" dirty="0">
              <a:solidFill>
                <a:srgbClr val="1E1E1E"/>
              </a:solidFill>
              <a:effectLst/>
              <a:latin typeface="メイリオ" panose="020B0604030504040204" pitchFamily="50" charset="-128"/>
              <a:ea typeface="メイリオ" panose="020B0604030504040204" pitchFamily="50" charset="-128"/>
            </a:endParaRPr>
          </a:p>
          <a:p>
            <a:endParaRPr lang="en-US" altLang="ja-JP" dirty="0">
              <a:solidFill>
                <a:srgbClr val="1E1E1E"/>
              </a:solidFill>
              <a:latin typeface="メイリオ" panose="020B0604030504040204" pitchFamily="50" charset="-128"/>
              <a:ea typeface="メイリオ" panose="020B0604030504040204" pitchFamily="50" charset="-128"/>
            </a:endParaRPr>
          </a:p>
          <a:p>
            <a:r>
              <a:rPr lang="ja-JP" altLang="en-US" b="1" dirty="0"/>
              <a:t>最低限</a:t>
            </a:r>
            <a:r>
              <a:rPr lang="ja-JP" altLang="en-US" dirty="0"/>
              <a:t>と言いましたが、避難生活が長くなる場合には、もっとたくさんの</a:t>
            </a:r>
            <a:endParaRPr lang="en-US" altLang="ja-JP" dirty="0"/>
          </a:p>
          <a:p>
            <a:endParaRPr lang="en-US" altLang="ja-JP" dirty="0"/>
          </a:p>
          <a:p>
            <a:r>
              <a:rPr lang="ja-JP" altLang="en-US" dirty="0"/>
              <a:t>ものが必要となります。</a:t>
            </a:r>
            <a:endParaRPr lang="en-US" altLang="ja-JP" dirty="0"/>
          </a:p>
          <a:p>
            <a:endParaRPr lang="en-US" altLang="ja-JP" dirty="0"/>
          </a:p>
          <a:p>
            <a:r>
              <a:rPr lang="ja-JP" altLang="en-US" dirty="0"/>
              <a:t>ただ、急いで逃げなくてはならない時に荷物が大きすぎると運べないので</a:t>
            </a:r>
            <a:endParaRPr lang="en-US" altLang="ja-JP" dirty="0"/>
          </a:p>
          <a:p>
            <a:endParaRPr lang="en-US" altLang="ja-JP" dirty="0"/>
          </a:p>
          <a:p>
            <a:r>
              <a:rPr lang="ja-JP" altLang="en-US" dirty="0"/>
              <a:t>とりあえず</a:t>
            </a:r>
            <a:r>
              <a:rPr lang="ja-JP" altLang="en-US" b="1" dirty="0"/>
              <a:t>最低限</a:t>
            </a:r>
            <a:r>
              <a:rPr lang="ja-JP" altLang="en-US" dirty="0"/>
              <a:t>のものを持って避難することになります。</a:t>
            </a:r>
            <a:endParaRPr lang="en-US" altLang="ja-JP" dirty="0"/>
          </a:p>
          <a:p>
            <a:endParaRPr lang="en-US" altLang="ja-JP" dirty="0"/>
          </a:p>
          <a:p>
            <a:br>
              <a:rPr lang="ja-JP" altLang="en-US" dirty="0"/>
            </a:br>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5</a:t>
            </a:fld>
            <a:endParaRPr kumimoji="1" lang="ja-JP" altLang="en-US"/>
          </a:p>
        </p:txBody>
      </p:sp>
    </p:spTree>
    <p:extLst>
      <p:ext uri="{BB962C8B-B14F-4D97-AF65-F5344CB8AC3E}">
        <p14:creationId xmlns:p14="http://schemas.microsoft.com/office/powerpoint/2010/main" val="1139288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438140" cy="4913216"/>
          </a:xfrm>
        </p:spPr>
        <p:txBody>
          <a:bodyPr/>
          <a:lstStyle/>
          <a:p>
            <a:r>
              <a:rPr kumimoji="1" lang="ja-JP" altLang="en-US" dirty="0"/>
              <a:t>では、ここで質問です。</a:t>
            </a:r>
            <a:endParaRPr kumimoji="1" lang="en-US" altLang="ja-JP" dirty="0"/>
          </a:p>
          <a:p>
            <a:endParaRPr kumimoji="1" lang="en-US" altLang="ja-JP" dirty="0"/>
          </a:p>
          <a:p>
            <a:r>
              <a:rPr kumimoji="1" lang="ja-JP" altLang="en-US" b="1" dirty="0"/>
              <a:t>自分のお家にもう避難用品があるよ！というひと</a:t>
            </a:r>
            <a:r>
              <a:rPr kumimoji="1" lang="ja-JP" altLang="en-US" dirty="0"/>
              <a:t>、手を挙げてください。</a:t>
            </a:r>
            <a:endParaRPr kumimoji="1" lang="en-US" altLang="ja-JP" dirty="0"/>
          </a:p>
          <a:p>
            <a:endParaRPr lang="en-US" altLang="ja-JP" dirty="0"/>
          </a:p>
          <a:p>
            <a:r>
              <a:rPr kumimoji="1" lang="ja-JP" altLang="en-US" dirty="0"/>
              <a:t>はいありがとう！</a:t>
            </a:r>
            <a:endParaRPr kumimoji="1" lang="en-US" altLang="ja-JP" dirty="0"/>
          </a:p>
          <a:p>
            <a:endParaRPr lang="en-US" altLang="ja-JP" b="1" dirty="0"/>
          </a:p>
          <a:p>
            <a:r>
              <a:rPr kumimoji="1" lang="ja-JP" altLang="en-US" b="1" dirty="0">
                <a:solidFill>
                  <a:srgbClr val="FF0000"/>
                </a:solidFill>
              </a:rPr>
              <a:t>（用意してある子がいたら・・・拍手）</a:t>
            </a:r>
            <a:endParaRPr kumimoji="1" lang="en-US" altLang="ja-JP" b="1" dirty="0">
              <a:solidFill>
                <a:srgbClr val="FF0000"/>
              </a:solidFill>
            </a:endParaRPr>
          </a:p>
          <a:p>
            <a:endParaRPr kumimoji="1" lang="en-US" altLang="ja-JP" dirty="0"/>
          </a:p>
          <a:p>
            <a:endParaRPr lang="en-US" altLang="ja-JP" dirty="0"/>
          </a:p>
          <a:p>
            <a:r>
              <a:rPr lang="ja-JP" altLang="en-US" dirty="0"/>
              <a:t>はっきりはわからないけど、</a:t>
            </a:r>
            <a:r>
              <a:rPr lang="ja-JP" altLang="en-US" b="1" dirty="0"/>
              <a:t>もしかしたらおうちにあるかも知れない！</a:t>
            </a:r>
            <a:endParaRPr lang="en-US" altLang="ja-JP" b="1" dirty="0"/>
          </a:p>
          <a:p>
            <a:endParaRPr lang="en-US" altLang="ja-JP" b="1" dirty="0"/>
          </a:p>
          <a:p>
            <a:r>
              <a:rPr lang="ja-JP" altLang="en-US" b="1" dirty="0"/>
              <a:t>というひと</a:t>
            </a:r>
            <a:r>
              <a:rPr lang="ja-JP" altLang="en-US" dirty="0"/>
              <a:t>、手を挙げてください。</a:t>
            </a:r>
            <a:endParaRPr lang="en-US" altLang="ja-JP" dirty="0"/>
          </a:p>
          <a:p>
            <a:endParaRPr lang="en-US" altLang="ja-JP" dirty="0"/>
          </a:p>
          <a:p>
            <a:r>
              <a:rPr lang="ja-JP" altLang="en-US" dirty="0"/>
              <a:t>はい、ありがとう！</a:t>
            </a:r>
            <a:endParaRPr lang="en-US" altLang="ja-JP" dirty="0"/>
          </a:p>
          <a:p>
            <a:endParaRPr lang="en-US" altLang="ja-JP" dirty="0"/>
          </a:p>
          <a:p>
            <a:r>
              <a:rPr lang="ja-JP" altLang="en-US" dirty="0"/>
              <a:t>はっきりと分からない人は、今日おうちに帰ったらおうちの方に確認を</a:t>
            </a:r>
            <a:endParaRPr lang="en-US" altLang="ja-JP" dirty="0"/>
          </a:p>
          <a:p>
            <a:endParaRPr lang="en-US" altLang="ja-JP" dirty="0"/>
          </a:p>
          <a:p>
            <a:r>
              <a:rPr lang="ja-JP" altLang="en-US" dirty="0"/>
              <a:t>しておいてください。</a:t>
            </a:r>
            <a:endParaRPr lang="en-US" altLang="ja-JP" dirty="0"/>
          </a:p>
          <a:p>
            <a:endParaRPr lang="en-US" altLang="ja-JP" dirty="0"/>
          </a:p>
          <a:p>
            <a:r>
              <a:rPr lang="ja-JP" altLang="en-US" dirty="0"/>
              <a:t>もしもまだお家で準備がされていなければ、今日の授業で学んだことを</a:t>
            </a:r>
            <a:endParaRPr lang="en-US" altLang="ja-JP" dirty="0"/>
          </a:p>
          <a:p>
            <a:endParaRPr lang="en-US" altLang="ja-JP" dirty="0"/>
          </a:p>
          <a:p>
            <a:r>
              <a:rPr lang="ja-JP" altLang="en-US" dirty="0"/>
              <a:t>おうちの方に伝えて欲しいと思います。</a:t>
            </a:r>
            <a:endParaRPr lang="en-US" altLang="ja-JP" dirty="0"/>
          </a:p>
          <a:p>
            <a:endParaRPr lang="en-US" altLang="ja-JP" dirty="0"/>
          </a:p>
          <a:p>
            <a:r>
              <a:rPr lang="ja-JP" altLang="en-US" dirty="0"/>
              <a:t>いいですか？　</a:t>
            </a:r>
            <a:r>
              <a:rPr lang="ja-JP" altLang="en-US" b="1" dirty="0">
                <a:solidFill>
                  <a:srgbClr val="FF0000"/>
                </a:solidFill>
              </a:rPr>
              <a:t>（子供たちの返事が聞こえなければもう一度言う）</a:t>
            </a:r>
            <a:endParaRPr lang="en-US" altLang="ja-JP" b="1" dirty="0">
              <a:solidFill>
                <a:srgbClr val="FF0000"/>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6</a:t>
            </a:fld>
            <a:endParaRPr kumimoji="1" lang="ja-JP" altLang="en-US"/>
          </a:p>
        </p:txBody>
      </p:sp>
    </p:spTree>
    <p:extLst>
      <p:ext uri="{BB962C8B-B14F-4D97-AF65-F5344CB8AC3E}">
        <p14:creationId xmlns:p14="http://schemas.microsoft.com/office/powerpoint/2010/main" val="160394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では、どうして「避難用品」を準備しておくことが必要かと言うと・・・・。</a:t>
            </a:r>
            <a:endParaRPr lang="en-US" altLang="ja-JP" dirty="0"/>
          </a:p>
          <a:p>
            <a:endParaRPr lang="en-US" altLang="ja-JP" dirty="0"/>
          </a:p>
          <a:p>
            <a:endParaRPr lang="en-US" altLang="ja-JP" dirty="0"/>
          </a:p>
          <a:p>
            <a:endParaRPr lang="en-US" altLang="ja-JP" dirty="0"/>
          </a:p>
          <a:p>
            <a:r>
              <a:rPr lang="ja-JP" altLang="en-US" b="1" dirty="0"/>
              <a:t>地震を始めとする災害が起きると、生活に必要なさまざまなものが使えなく</a:t>
            </a:r>
            <a:endParaRPr lang="en-US" altLang="ja-JP" b="1" dirty="0"/>
          </a:p>
          <a:p>
            <a:endParaRPr lang="en-US" altLang="ja-JP" b="1" dirty="0"/>
          </a:p>
          <a:p>
            <a:r>
              <a:rPr lang="ja-JP" altLang="en-US" b="1" dirty="0"/>
              <a:t>なってしまったり、当たり前に買えたり、手に入れる事が出来ていたものが</a:t>
            </a:r>
            <a:endParaRPr lang="en-US" altLang="ja-JP" b="1" dirty="0"/>
          </a:p>
          <a:p>
            <a:endParaRPr lang="en-US" altLang="ja-JP" b="1" dirty="0"/>
          </a:p>
          <a:p>
            <a:r>
              <a:rPr lang="ja-JP" altLang="en-US" b="1" dirty="0"/>
              <a:t>買えなくなったり、手に入れられなくなったりするからです。</a:t>
            </a:r>
            <a:endParaRPr lang="en-US" altLang="ja-JP" b="1" dirty="0"/>
          </a:p>
          <a:p>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7</a:t>
            </a:fld>
            <a:endParaRPr kumimoji="1" lang="ja-JP" altLang="en-US"/>
          </a:p>
        </p:txBody>
      </p:sp>
    </p:spTree>
    <p:extLst>
      <p:ext uri="{BB962C8B-B14F-4D97-AF65-F5344CB8AC3E}">
        <p14:creationId xmlns:p14="http://schemas.microsoft.com/office/powerpoint/2010/main" val="2353388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そして大きな災害が発生すると、これまで当たり前のように使っていた</a:t>
            </a:r>
            <a:endParaRPr kumimoji="1" lang="en-US" altLang="ja-JP" dirty="0"/>
          </a:p>
          <a:p>
            <a:endParaRPr lang="en-US" altLang="ja-JP" dirty="0"/>
          </a:p>
          <a:p>
            <a:r>
              <a:rPr kumimoji="1" lang="ja-JP" altLang="en-US" dirty="0"/>
              <a:t>電気・ガス・水道、これらをライフライン「命綱」とも言いますが</a:t>
            </a:r>
            <a:endParaRPr kumimoji="1" lang="en-US" altLang="ja-JP" dirty="0"/>
          </a:p>
          <a:p>
            <a:endParaRPr lang="en-US" altLang="ja-JP" dirty="0"/>
          </a:p>
          <a:p>
            <a:r>
              <a:rPr kumimoji="1" lang="ja-JP" altLang="en-US" dirty="0"/>
              <a:t>使えなくなってしまいます。</a:t>
            </a:r>
            <a:endParaRPr kumimoji="1" lang="en-US" altLang="ja-JP" dirty="0"/>
          </a:p>
          <a:p>
            <a:endParaRPr lang="en-US" altLang="ja-JP" dirty="0"/>
          </a:p>
          <a:p>
            <a:r>
              <a:rPr kumimoji="1" lang="ja-JP" altLang="en-US" b="1" dirty="0"/>
              <a:t>避難用品は、これらライフラインが使えなくなった時に備えるものでも</a:t>
            </a:r>
            <a:endParaRPr kumimoji="1" lang="en-US" altLang="ja-JP" b="1" dirty="0"/>
          </a:p>
          <a:p>
            <a:endParaRPr lang="en-US" altLang="ja-JP" b="1" dirty="0"/>
          </a:p>
          <a:p>
            <a:r>
              <a:rPr kumimoji="1" lang="ja-JP" altLang="en-US" b="1" dirty="0"/>
              <a:t>あります。</a:t>
            </a:r>
            <a:endParaRPr kumimoji="1" lang="en-US" altLang="ja-JP" b="1" dirty="0"/>
          </a:p>
          <a:p>
            <a:endParaRPr lang="en-US" altLang="ja-JP" b="1" dirty="0"/>
          </a:p>
          <a:p>
            <a:r>
              <a:rPr kumimoji="1" lang="ja-JP" altLang="en-US" b="1" dirty="0"/>
              <a:t>例えば大きな地震が発生した場合・・・。</a:t>
            </a:r>
            <a:r>
              <a:rPr kumimoji="1" lang="ja-JP" altLang="en-US" b="1" dirty="0">
                <a:solidFill>
                  <a:srgbClr val="FF0000"/>
                </a:solidFill>
              </a:rPr>
              <a:t>（次ページ）</a:t>
            </a:r>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8</a:t>
            </a:fld>
            <a:endParaRPr kumimoji="1" lang="ja-JP" altLang="en-US"/>
          </a:p>
        </p:txBody>
      </p:sp>
    </p:spTree>
    <p:extLst>
      <p:ext uri="{BB962C8B-B14F-4D97-AF65-F5344CB8AC3E}">
        <p14:creationId xmlns:p14="http://schemas.microsoft.com/office/powerpoint/2010/main" val="2219209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r>
              <a:rPr lang="ja-JP" altLang="en-US" dirty="0"/>
              <a:t>普段、スイッチを</a:t>
            </a:r>
            <a:r>
              <a:rPr lang="en-US" altLang="ja-JP" dirty="0"/>
              <a:t>ON</a:t>
            </a:r>
            <a:r>
              <a:rPr lang="ja-JP" altLang="en-US" dirty="0"/>
              <a:t>にすればおうちを明るくしてくれる電気は</a:t>
            </a:r>
            <a:endParaRPr lang="en-US" altLang="ja-JP" dirty="0"/>
          </a:p>
          <a:p>
            <a:endParaRPr lang="en-US" altLang="ja-JP" dirty="0"/>
          </a:p>
          <a:p>
            <a:r>
              <a:rPr lang="ja-JP" altLang="en-US" b="1" dirty="0"/>
              <a:t>使えるようになるまでに一週間程度、時間が必要になります。</a:t>
            </a:r>
            <a:endParaRPr lang="en-US" altLang="ja-JP" b="1" dirty="0"/>
          </a:p>
          <a:p>
            <a:endParaRPr lang="en-US" altLang="ja-JP" b="1" dirty="0"/>
          </a:p>
          <a:p>
            <a:endParaRPr lang="en-US" altLang="ja-JP" b="1" dirty="0"/>
          </a:p>
          <a:p>
            <a:r>
              <a:rPr lang="ja-JP" altLang="en-US" b="1" dirty="0">
                <a:solidFill>
                  <a:srgbClr val="FF0000"/>
                </a:solidFill>
              </a:rPr>
              <a:t>ゆっくり話します。　</a:t>
            </a:r>
            <a:endParaRPr lang="en-US" altLang="ja-JP" b="1" dirty="0">
              <a:solidFill>
                <a:srgbClr val="FF0000"/>
              </a:solidFill>
            </a:endParaRPr>
          </a:p>
          <a:p>
            <a:endParaRPr lang="en-US" altLang="ja-JP" b="1" dirty="0">
              <a:solidFill>
                <a:srgbClr val="FF0000"/>
              </a:solidFill>
            </a:endParaRPr>
          </a:p>
          <a:p>
            <a:r>
              <a:rPr lang="ja-JP" altLang="en-US" b="1" dirty="0">
                <a:solidFill>
                  <a:srgbClr val="FF0000"/>
                </a:solidFill>
              </a:rPr>
              <a:t>必要なら２回繰り返します。</a:t>
            </a:r>
            <a:endParaRPr lang="en-US" altLang="ja-JP" b="1" dirty="0">
              <a:solidFill>
                <a:srgbClr val="FF0000"/>
              </a:solidFill>
            </a:endParaRPr>
          </a:p>
          <a:p>
            <a:endParaRPr lang="en-US" altLang="ja-JP" b="1" dirty="0">
              <a:solidFill>
                <a:srgbClr val="FF0000"/>
              </a:solidFill>
            </a:endParaRPr>
          </a:p>
          <a:p>
            <a:endParaRPr lang="en-US" altLang="ja-JP" b="1" dirty="0">
              <a:solidFill>
                <a:srgbClr val="FF0000"/>
              </a:solidFill>
            </a:endParaRPr>
          </a:p>
          <a:p>
            <a:endParaRPr lang="en-US" altLang="ja-JP" b="1" dirty="0">
              <a:solidFill>
                <a:srgbClr val="FF0000"/>
              </a:solidFill>
            </a:endParaRPr>
          </a:p>
          <a:p>
            <a:endParaRPr lang="en-US" altLang="ja-JP" b="1" dirty="0">
              <a:solidFill>
                <a:srgbClr val="FF0000"/>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9</a:t>
            </a:fld>
            <a:endParaRPr kumimoji="1" lang="ja-JP" altLang="en-US"/>
          </a:p>
        </p:txBody>
      </p:sp>
    </p:spTree>
    <p:extLst>
      <p:ext uri="{BB962C8B-B14F-4D97-AF65-F5344CB8AC3E}">
        <p14:creationId xmlns:p14="http://schemas.microsoft.com/office/powerpoint/2010/main" val="407704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562BBC-44A7-4758-95A1-6C58627DEF3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A3CE5D9-F481-4715-9569-C9E9E89F2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4330084-BDF0-4EDD-8182-84655F21C2A1}"/>
              </a:ext>
            </a:extLst>
          </p:cNvPr>
          <p:cNvSpPr>
            <a:spLocks noGrp="1"/>
          </p:cNvSpPr>
          <p:nvPr>
            <p:ph type="dt" sz="half" idx="10"/>
          </p:nvPr>
        </p:nvSpPr>
        <p:spPr/>
        <p:txBody>
          <a:bodyPr/>
          <a:lstStyle/>
          <a:p>
            <a:fld id="{DFBBBCD8-07A6-449F-8567-9A446D90B706}" type="datetimeFigureOut">
              <a:rPr kumimoji="1" lang="ja-JP" altLang="en-US" smtClean="0"/>
              <a:t>2023/2/6</a:t>
            </a:fld>
            <a:endParaRPr kumimoji="1" lang="ja-JP" altLang="en-US"/>
          </a:p>
        </p:txBody>
      </p:sp>
      <p:sp>
        <p:nvSpPr>
          <p:cNvPr id="5" name="フッター プレースホルダー 4">
            <a:extLst>
              <a:ext uri="{FF2B5EF4-FFF2-40B4-BE49-F238E27FC236}">
                <a16:creationId xmlns:a16="http://schemas.microsoft.com/office/drawing/2014/main" id="{E6EF405A-CE76-4B6B-8B31-1864406EA0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B09263-3F78-4830-965F-490C23E11763}"/>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412759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39AE2A-26E1-4AC1-9903-7109B5554D1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657243-4097-4887-8ADE-4F89388AB58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1D599A-5C0E-4567-8F0A-A22A2E416506}"/>
              </a:ext>
            </a:extLst>
          </p:cNvPr>
          <p:cNvSpPr>
            <a:spLocks noGrp="1"/>
          </p:cNvSpPr>
          <p:nvPr>
            <p:ph type="dt" sz="half" idx="10"/>
          </p:nvPr>
        </p:nvSpPr>
        <p:spPr/>
        <p:txBody>
          <a:bodyPr/>
          <a:lstStyle/>
          <a:p>
            <a:fld id="{DFBBBCD8-07A6-449F-8567-9A446D90B706}" type="datetimeFigureOut">
              <a:rPr kumimoji="1" lang="ja-JP" altLang="en-US" smtClean="0"/>
              <a:t>2023/2/6</a:t>
            </a:fld>
            <a:endParaRPr kumimoji="1" lang="ja-JP" altLang="en-US"/>
          </a:p>
        </p:txBody>
      </p:sp>
      <p:sp>
        <p:nvSpPr>
          <p:cNvPr id="5" name="フッター プレースホルダー 4">
            <a:extLst>
              <a:ext uri="{FF2B5EF4-FFF2-40B4-BE49-F238E27FC236}">
                <a16:creationId xmlns:a16="http://schemas.microsoft.com/office/drawing/2014/main" id="{C241DB97-A4FC-4DF0-B301-372CC2B2CE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F8E3D8-8802-4021-9A87-253D312CA490}"/>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393706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8CAC76D-69BC-4043-94A3-433252A9E82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FE0520-E485-400C-B391-64406D830ED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2D687D-33BD-406D-BE71-FB390F2E0283}"/>
              </a:ext>
            </a:extLst>
          </p:cNvPr>
          <p:cNvSpPr>
            <a:spLocks noGrp="1"/>
          </p:cNvSpPr>
          <p:nvPr>
            <p:ph type="dt" sz="half" idx="10"/>
          </p:nvPr>
        </p:nvSpPr>
        <p:spPr/>
        <p:txBody>
          <a:bodyPr/>
          <a:lstStyle/>
          <a:p>
            <a:fld id="{DFBBBCD8-07A6-449F-8567-9A446D90B706}" type="datetimeFigureOut">
              <a:rPr kumimoji="1" lang="ja-JP" altLang="en-US" smtClean="0"/>
              <a:t>2023/2/6</a:t>
            </a:fld>
            <a:endParaRPr kumimoji="1" lang="ja-JP" altLang="en-US"/>
          </a:p>
        </p:txBody>
      </p:sp>
      <p:sp>
        <p:nvSpPr>
          <p:cNvPr id="5" name="フッター プレースホルダー 4">
            <a:extLst>
              <a:ext uri="{FF2B5EF4-FFF2-40B4-BE49-F238E27FC236}">
                <a16:creationId xmlns:a16="http://schemas.microsoft.com/office/drawing/2014/main" id="{ADFE935D-75CC-40A3-8F6E-FCD9025B4F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C69190-A465-48EF-9520-138614D7C11A}"/>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344595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DF52F2-AC2C-420C-938D-6FE06250195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3741BEC-9E72-42F6-ABAC-F434E1CBB8F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1D832A-33AE-437F-A63E-47140A88CCDB}"/>
              </a:ext>
            </a:extLst>
          </p:cNvPr>
          <p:cNvSpPr>
            <a:spLocks noGrp="1"/>
          </p:cNvSpPr>
          <p:nvPr>
            <p:ph type="dt" sz="half" idx="10"/>
          </p:nvPr>
        </p:nvSpPr>
        <p:spPr/>
        <p:txBody>
          <a:bodyPr/>
          <a:lstStyle/>
          <a:p>
            <a:fld id="{DFBBBCD8-07A6-449F-8567-9A446D90B706}" type="datetimeFigureOut">
              <a:rPr kumimoji="1" lang="ja-JP" altLang="en-US" smtClean="0"/>
              <a:t>2023/2/6</a:t>
            </a:fld>
            <a:endParaRPr kumimoji="1" lang="ja-JP" altLang="en-US"/>
          </a:p>
        </p:txBody>
      </p:sp>
      <p:sp>
        <p:nvSpPr>
          <p:cNvPr id="5" name="フッター プレースホルダー 4">
            <a:extLst>
              <a:ext uri="{FF2B5EF4-FFF2-40B4-BE49-F238E27FC236}">
                <a16:creationId xmlns:a16="http://schemas.microsoft.com/office/drawing/2014/main" id="{8A5F8245-3772-4E92-9D9D-8DCD1D5DC3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5E62CD-DC81-4A11-BB21-BFCDF14BA754}"/>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356680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78752E-C986-4511-BD99-35610B702F0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7923C8-231B-4021-BF3B-F0BB471F84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EB7D535-7CE7-4F47-AA9A-0560294BAA40}"/>
              </a:ext>
            </a:extLst>
          </p:cNvPr>
          <p:cNvSpPr>
            <a:spLocks noGrp="1"/>
          </p:cNvSpPr>
          <p:nvPr>
            <p:ph type="dt" sz="half" idx="10"/>
          </p:nvPr>
        </p:nvSpPr>
        <p:spPr/>
        <p:txBody>
          <a:bodyPr/>
          <a:lstStyle/>
          <a:p>
            <a:fld id="{DFBBBCD8-07A6-449F-8567-9A446D90B706}" type="datetimeFigureOut">
              <a:rPr kumimoji="1" lang="ja-JP" altLang="en-US" smtClean="0"/>
              <a:t>2023/2/6</a:t>
            </a:fld>
            <a:endParaRPr kumimoji="1" lang="ja-JP" altLang="en-US"/>
          </a:p>
        </p:txBody>
      </p:sp>
      <p:sp>
        <p:nvSpPr>
          <p:cNvPr id="5" name="フッター プレースホルダー 4">
            <a:extLst>
              <a:ext uri="{FF2B5EF4-FFF2-40B4-BE49-F238E27FC236}">
                <a16:creationId xmlns:a16="http://schemas.microsoft.com/office/drawing/2014/main" id="{9987E01D-8651-4196-AABD-B9FE7BE0B05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4E0044-B6E7-446B-A911-B0AB1B8091A5}"/>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254191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0CD52C-742B-4086-A529-D0ACB7C2294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1D39038-0662-4840-8BE7-5CCCFD64406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03E55D2-B57D-4CEE-870E-C93B7E0AF95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85EBD34-9D03-449C-991B-50E1B3A8894F}"/>
              </a:ext>
            </a:extLst>
          </p:cNvPr>
          <p:cNvSpPr>
            <a:spLocks noGrp="1"/>
          </p:cNvSpPr>
          <p:nvPr>
            <p:ph type="dt" sz="half" idx="10"/>
          </p:nvPr>
        </p:nvSpPr>
        <p:spPr/>
        <p:txBody>
          <a:bodyPr/>
          <a:lstStyle/>
          <a:p>
            <a:fld id="{DFBBBCD8-07A6-449F-8567-9A446D90B706}" type="datetimeFigureOut">
              <a:rPr kumimoji="1" lang="ja-JP" altLang="en-US" smtClean="0"/>
              <a:t>2023/2/6</a:t>
            </a:fld>
            <a:endParaRPr kumimoji="1" lang="ja-JP" altLang="en-US"/>
          </a:p>
        </p:txBody>
      </p:sp>
      <p:sp>
        <p:nvSpPr>
          <p:cNvPr id="6" name="フッター プレースホルダー 5">
            <a:extLst>
              <a:ext uri="{FF2B5EF4-FFF2-40B4-BE49-F238E27FC236}">
                <a16:creationId xmlns:a16="http://schemas.microsoft.com/office/drawing/2014/main" id="{3472335F-E89F-47F8-9FE5-4334F42988B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0AC5C9-7674-4AE3-A8D2-9B877350041C}"/>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109346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D7B9EC-0E5A-4615-BE78-9EC082C1E8B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DA21EB8-03B6-4EF9-A01C-10389537CC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FC743D9-F74F-4378-AA73-6F748F686C5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4C837A9-0339-4751-B098-8F397823CE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2AD2329-F160-4130-8DC9-41B776B7078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2407CB8-AE03-4357-8B45-76AEA8FA733E}"/>
              </a:ext>
            </a:extLst>
          </p:cNvPr>
          <p:cNvSpPr>
            <a:spLocks noGrp="1"/>
          </p:cNvSpPr>
          <p:nvPr>
            <p:ph type="dt" sz="half" idx="10"/>
          </p:nvPr>
        </p:nvSpPr>
        <p:spPr/>
        <p:txBody>
          <a:bodyPr/>
          <a:lstStyle/>
          <a:p>
            <a:fld id="{DFBBBCD8-07A6-449F-8567-9A446D90B706}" type="datetimeFigureOut">
              <a:rPr kumimoji="1" lang="ja-JP" altLang="en-US" smtClean="0"/>
              <a:t>2023/2/6</a:t>
            </a:fld>
            <a:endParaRPr kumimoji="1" lang="ja-JP" altLang="en-US"/>
          </a:p>
        </p:txBody>
      </p:sp>
      <p:sp>
        <p:nvSpPr>
          <p:cNvPr id="8" name="フッター プレースホルダー 7">
            <a:extLst>
              <a:ext uri="{FF2B5EF4-FFF2-40B4-BE49-F238E27FC236}">
                <a16:creationId xmlns:a16="http://schemas.microsoft.com/office/drawing/2014/main" id="{EDCFB6E3-8040-41AC-BE7A-96360871B0F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880659F-076E-485F-B4E1-B7F49BFA3CAE}"/>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403066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AA233-2D16-4840-BF2B-AB10E41C72E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8F25309-25B3-4E24-AB9A-FE94A47705FD}"/>
              </a:ext>
            </a:extLst>
          </p:cNvPr>
          <p:cNvSpPr>
            <a:spLocks noGrp="1"/>
          </p:cNvSpPr>
          <p:nvPr>
            <p:ph type="dt" sz="half" idx="10"/>
          </p:nvPr>
        </p:nvSpPr>
        <p:spPr/>
        <p:txBody>
          <a:bodyPr/>
          <a:lstStyle/>
          <a:p>
            <a:fld id="{DFBBBCD8-07A6-449F-8567-9A446D90B706}" type="datetimeFigureOut">
              <a:rPr kumimoji="1" lang="ja-JP" altLang="en-US" smtClean="0"/>
              <a:t>2023/2/6</a:t>
            </a:fld>
            <a:endParaRPr kumimoji="1" lang="ja-JP" altLang="en-US"/>
          </a:p>
        </p:txBody>
      </p:sp>
      <p:sp>
        <p:nvSpPr>
          <p:cNvPr id="4" name="フッター プレースホルダー 3">
            <a:extLst>
              <a:ext uri="{FF2B5EF4-FFF2-40B4-BE49-F238E27FC236}">
                <a16:creationId xmlns:a16="http://schemas.microsoft.com/office/drawing/2014/main" id="{C36C9617-841E-41C4-9782-61166B6E61B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7054A86-B9FF-425B-A23B-092643853EA8}"/>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72708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2C13371-776F-4F3D-8663-DB139A538F33}"/>
              </a:ext>
            </a:extLst>
          </p:cNvPr>
          <p:cNvSpPr>
            <a:spLocks noGrp="1"/>
          </p:cNvSpPr>
          <p:nvPr>
            <p:ph type="dt" sz="half" idx="10"/>
          </p:nvPr>
        </p:nvSpPr>
        <p:spPr/>
        <p:txBody>
          <a:bodyPr/>
          <a:lstStyle/>
          <a:p>
            <a:fld id="{DFBBBCD8-07A6-449F-8567-9A446D90B706}" type="datetimeFigureOut">
              <a:rPr kumimoji="1" lang="ja-JP" altLang="en-US" smtClean="0"/>
              <a:t>2023/2/6</a:t>
            </a:fld>
            <a:endParaRPr kumimoji="1" lang="ja-JP" altLang="en-US"/>
          </a:p>
        </p:txBody>
      </p:sp>
      <p:sp>
        <p:nvSpPr>
          <p:cNvPr id="3" name="フッター プレースホルダー 2">
            <a:extLst>
              <a:ext uri="{FF2B5EF4-FFF2-40B4-BE49-F238E27FC236}">
                <a16:creationId xmlns:a16="http://schemas.microsoft.com/office/drawing/2014/main" id="{F6D5F322-8BAF-4ADD-8ADA-4E48CF75162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235F8A4-7BBA-4CAF-B895-84C55F7C02B1}"/>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9408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F152F5-C691-4F39-B6B4-F40D4EDE597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D97993-68D0-4393-A4AF-72E27A4798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41BBD56-91D9-4BA6-BB4B-86598F13F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486E589-6008-4406-B645-0365EDBDD54D}"/>
              </a:ext>
            </a:extLst>
          </p:cNvPr>
          <p:cNvSpPr>
            <a:spLocks noGrp="1"/>
          </p:cNvSpPr>
          <p:nvPr>
            <p:ph type="dt" sz="half" idx="10"/>
          </p:nvPr>
        </p:nvSpPr>
        <p:spPr/>
        <p:txBody>
          <a:bodyPr/>
          <a:lstStyle/>
          <a:p>
            <a:fld id="{DFBBBCD8-07A6-449F-8567-9A446D90B706}" type="datetimeFigureOut">
              <a:rPr kumimoji="1" lang="ja-JP" altLang="en-US" smtClean="0"/>
              <a:t>2023/2/6</a:t>
            </a:fld>
            <a:endParaRPr kumimoji="1" lang="ja-JP" altLang="en-US"/>
          </a:p>
        </p:txBody>
      </p:sp>
      <p:sp>
        <p:nvSpPr>
          <p:cNvPr id="6" name="フッター プレースホルダー 5">
            <a:extLst>
              <a:ext uri="{FF2B5EF4-FFF2-40B4-BE49-F238E27FC236}">
                <a16:creationId xmlns:a16="http://schemas.microsoft.com/office/drawing/2014/main" id="{A5879025-8995-44AA-BF0E-B42E12CE3C6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620EB8-FF11-443E-93B2-B1D8B6BCED01}"/>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104802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C1A29-0966-4C5C-AF5C-4F4A0D008F2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BC1B365-92E2-4615-BD7A-EDD213B464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D7F0230-587F-4E69-AABE-BBC528580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99C1FC-D344-485B-BC5D-B0D662379AAD}"/>
              </a:ext>
            </a:extLst>
          </p:cNvPr>
          <p:cNvSpPr>
            <a:spLocks noGrp="1"/>
          </p:cNvSpPr>
          <p:nvPr>
            <p:ph type="dt" sz="half" idx="10"/>
          </p:nvPr>
        </p:nvSpPr>
        <p:spPr/>
        <p:txBody>
          <a:bodyPr/>
          <a:lstStyle/>
          <a:p>
            <a:fld id="{DFBBBCD8-07A6-449F-8567-9A446D90B706}" type="datetimeFigureOut">
              <a:rPr kumimoji="1" lang="ja-JP" altLang="en-US" smtClean="0"/>
              <a:t>2023/2/6</a:t>
            </a:fld>
            <a:endParaRPr kumimoji="1" lang="ja-JP" altLang="en-US"/>
          </a:p>
        </p:txBody>
      </p:sp>
      <p:sp>
        <p:nvSpPr>
          <p:cNvPr id="6" name="フッター プレースホルダー 5">
            <a:extLst>
              <a:ext uri="{FF2B5EF4-FFF2-40B4-BE49-F238E27FC236}">
                <a16:creationId xmlns:a16="http://schemas.microsoft.com/office/drawing/2014/main" id="{79E0C65F-33B7-4C4D-A81D-8B8DA6C3737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10B4533-5AED-4EB7-97C6-537656D3EA7B}"/>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25385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BCEBC1D-90E4-47C0-A429-68196A6DD1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D92FF3F-F580-46C0-B80E-7A0BEA58F8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4045C2-611E-4278-B835-2CEA16D3C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BBCD8-07A6-449F-8567-9A446D90B706}" type="datetimeFigureOut">
              <a:rPr kumimoji="1" lang="ja-JP" altLang="en-US" smtClean="0"/>
              <a:t>2023/2/6</a:t>
            </a:fld>
            <a:endParaRPr kumimoji="1" lang="ja-JP" altLang="en-US"/>
          </a:p>
        </p:txBody>
      </p:sp>
      <p:sp>
        <p:nvSpPr>
          <p:cNvPr id="5" name="フッター プレースホルダー 4">
            <a:extLst>
              <a:ext uri="{FF2B5EF4-FFF2-40B4-BE49-F238E27FC236}">
                <a16:creationId xmlns:a16="http://schemas.microsoft.com/office/drawing/2014/main" id="{21D5AC30-CC69-4061-AF06-70A227FE66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6B6DCBB-413E-4F3A-B6B8-A3F0ED18B4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2333442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AC8260-FE52-4C89-B4A4-AAD9AC6D2390}"/>
              </a:ext>
            </a:extLst>
          </p:cNvPr>
          <p:cNvSpPr>
            <a:spLocks noGrp="1"/>
          </p:cNvSpPr>
          <p:nvPr>
            <p:ph type="title"/>
          </p:nvPr>
        </p:nvSpPr>
        <p:spPr>
          <a:xfrm>
            <a:off x="1044145" y="439265"/>
            <a:ext cx="9697995" cy="1325563"/>
          </a:xfrm>
        </p:spPr>
        <p:txBody>
          <a:bodyPr/>
          <a:lstStyle/>
          <a:p>
            <a:r>
              <a:rPr kumimoji="1" lang="ja-JP" altLang="en-US" b="1" dirty="0">
                <a:latin typeface="メイリオ" panose="020B0604030504040204" pitchFamily="50" charset="-128"/>
                <a:ea typeface="メイリオ" panose="020B0604030504040204" pitchFamily="50" charset="-128"/>
              </a:rPr>
              <a:t>避難用品についての授業に必要なもの</a:t>
            </a:r>
          </a:p>
        </p:txBody>
      </p:sp>
      <p:sp>
        <p:nvSpPr>
          <p:cNvPr id="4" name="テキスト ボックス 3">
            <a:extLst>
              <a:ext uri="{FF2B5EF4-FFF2-40B4-BE49-F238E27FC236}">
                <a16:creationId xmlns:a16="http://schemas.microsoft.com/office/drawing/2014/main" id="{8C22EBAA-DA9E-4CB3-BF5E-7AAFB8533742}"/>
              </a:ext>
            </a:extLst>
          </p:cNvPr>
          <p:cNvSpPr txBox="1"/>
          <p:nvPr/>
        </p:nvSpPr>
        <p:spPr>
          <a:xfrm>
            <a:off x="671514" y="2149019"/>
            <a:ext cx="11301412" cy="470898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400" b="1" dirty="0">
                <a:latin typeface="メイリオ" panose="020B0604030504040204" pitchFamily="50" charset="-128"/>
                <a:ea typeface="メイリオ" panose="020B0604030504040204" pitchFamily="50" charset="-128"/>
              </a:rPr>
              <a:t>当パワーポイント</a:t>
            </a:r>
            <a:endParaRPr kumimoji="1" lang="en-US" altLang="ja-JP" sz="2400" b="1" dirty="0">
              <a:latin typeface="メイリオ" panose="020B0604030504040204" pitchFamily="50" charset="-128"/>
              <a:ea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rPr>
              <a:t>　</a:t>
            </a:r>
            <a:endParaRPr kumimoji="1" lang="en-US" altLang="ja-JP" sz="2400" b="1"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2400" b="1" dirty="0">
                <a:latin typeface="メイリオ" panose="020B0604030504040204" pitchFamily="50" charset="-128"/>
                <a:ea typeface="メイリオ" panose="020B0604030504040204" pitchFamily="50" charset="-128"/>
              </a:rPr>
              <a:t>防災士おすすめの避難用品一式</a:t>
            </a:r>
            <a:endParaRPr lang="en-US" altLang="ja-JP" sz="2400" b="1"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endParaRPr lang="en-US" altLang="ja-JP" sz="2400" b="1"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2400" b="1" dirty="0">
                <a:latin typeface="メイリオ" panose="020B0604030504040204" pitchFamily="50" charset="-128"/>
                <a:ea typeface="メイリオ" panose="020B0604030504040204" pitchFamily="50" charset="-128"/>
              </a:rPr>
              <a:t>展示用の避難用品一式（百円均一の店で揃えやすいものを中心に）</a:t>
            </a:r>
            <a:endParaRPr lang="en-US" altLang="ja-JP" sz="2400" b="1"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endParaRPr lang="en-US" altLang="ja-JP" sz="2400" b="1"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2400" b="1" dirty="0">
                <a:latin typeface="メイリオ" panose="020B0604030504040204" pitchFamily="50" charset="-128"/>
                <a:ea typeface="メイリオ" panose="020B0604030504040204" pitchFamily="50" charset="-128"/>
              </a:rPr>
              <a:t>子供たちに実際に触れてもらえるセット</a:t>
            </a:r>
            <a:endParaRPr lang="en-US" altLang="ja-JP" sz="2400" b="1" dirty="0">
              <a:latin typeface="メイリオ" panose="020B0604030504040204" pitchFamily="50" charset="-128"/>
              <a:ea typeface="メイリオ" panose="020B0604030504040204" pitchFamily="50" charset="-128"/>
            </a:endParaRPr>
          </a:p>
          <a:p>
            <a:endParaRPr lang="en-US" altLang="ja-JP" sz="2400" b="1"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2400" b="1" dirty="0">
                <a:latin typeface="メイリオ" panose="020B0604030504040204" pitchFamily="50" charset="-128"/>
                <a:ea typeface="メイリオ" panose="020B0604030504040204" pitchFamily="50" charset="-128"/>
              </a:rPr>
              <a:t>時間の経過を知らせるベル　など　</a:t>
            </a:r>
            <a:endParaRPr lang="en-US" altLang="ja-JP" sz="2400" b="1"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endParaRPr lang="en-US" altLang="ja-JP" sz="2400" b="1"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2400" b="1" dirty="0">
                <a:latin typeface="メイリオ" panose="020B0604030504040204" pitchFamily="50" charset="-128"/>
                <a:ea typeface="メイリオ" panose="020B0604030504040204" pitchFamily="50" charset="-128"/>
              </a:rPr>
              <a:t>ワークシート</a:t>
            </a:r>
            <a:endParaRPr lang="en-US" altLang="ja-JP" sz="2400" b="1"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endParaRPr kumimoji="1" lang="en-US" altLang="ja-JP" dirty="0"/>
          </a:p>
          <a:p>
            <a:endParaRPr lang="en-US" altLang="ja-JP" dirty="0"/>
          </a:p>
        </p:txBody>
      </p:sp>
    </p:spTree>
    <p:extLst>
      <p:ext uri="{BB962C8B-B14F-4D97-AF65-F5344CB8AC3E}">
        <p14:creationId xmlns:p14="http://schemas.microsoft.com/office/powerpoint/2010/main" val="1573228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32DB5567-4503-430A-87D7-5CFA677FE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0324" y="4718956"/>
            <a:ext cx="2007133" cy="2007133"/>
          </a:xfrm>
          <a:prstGeom prst="rect">
            <a:avLst/>
          </a:prstGeom>
        </p:spPr>
      </p:pic>
      <p:grpSp>
        <p:nvGrpSpPr>
          <p:cNvPr id="29" name="グループ化 28">
            <a:extLst>
              <a:ext uri="{FF2B5EF4-FFF2-40B4-BE49-F238E27FC236}">
                <a16:creationId xmlns:a16="http://schemas.microsoft.com/office/drawing/2014/main" id="{B186A492-A741-403B-8BDF-CEEBEB7F62F4}"/>
              </a:ext>
            </a:extLst>
          </p:cNvPr>
          <p:cNvGrpSpPr/>
          <p:nvPr/>
        </p:nvGrpSpPr>
        <p:grpSpPr>
          <a:xfrm>
            <a:off x="540459" y="571674"/>
            <a:ext cx="9644408" cy="6078587"/>
            <a:chOff x="655530" y="1780206"/>
            <a:chExt cx="9644408" cy="6078587"/>
          </a:xfrm>
        </p:grpSpPr>
        <p:sp>
          <p:nvSpPr>
            <p:cNvPr id="3" name="テキスト ボックス 2">
              <a:extLst>
                <a:ext uri="{FF2B5EF4-FFF2-40B4-BE49-F238E27FC236}">
                  <a16:creationId xmlns:a16="http://schemas.microsoft.com/office/drawing/2014/main" id="{C154985F-B27F-4776-A7ED-2C55BD1802C3}"/>
                </a:ext>
              </a:extLst>
            </p:cNvPr>
            <p:cNvSpPr txBox="1"/>
            <p:nvPr/>
          </p:nvSpPr>
          <p:spPr>
            <a:xfrm>
              <a:off x="1033389" y="1780206"/>
              <a:ext cx="9266549" cy="6078587"/>
            </a:xfrm>
            <a:prstGeom prst="rect">
              <a:avLst/>
            </a:prstGeom>
            <a:noFill/>
          </p:spPr>
          <p:txBody>
            <a:bodyPr wrap="square">
              <a:spAutoFit/>
            </a:bodyPr>
            <a:lstStyle/>
            <a:p>
              <a:pPr>
                <a:lnSpc>
                  <a:spcPts val="9600"/>
                </a:lnSpc>
              </a:pPr>
              <a:br>
                <a:rPr lang="ja-JP" altLang="en-US" sz="3600" b="1" dirty="0">
                  <a:latin typeface="メイリオ" panose="020B0604030504040204" pitchFamily="50" charset="-128"/>
                  <a:ea typeface="メイリオ" panose="020B0604030504040204" pitchFamily="50" charset="-128"/>
                </a:rPr>
              </a:br>
              <a:r>
                <a:rPr lang="ja-JP" altLang="en-US" sz="9600" b="1" i="0" dirty="0">
                  <a:solidFill>
                    <a:srgbClr val="0070C0"/>
                  </a:solidFill>
                  <a:effectLst/>
                  <a:latin typeface="メイリオ" panose="020B0604030504040204" pitchFamily="50" charset="-128"/>
                  <a:ea typeface="メイリオ" panose="020B0604030504040204" pitchFamily="50" charset="-128"/>
                </a:rPr>
                <a:t>水道</a:t>
              </a:r>
              <a:endParaRPr lang="en-US" altLang="ja-JP" sz="9600" b="1" i="0" dirty="0">
                <a:solidFill>
                  <a:srgbClr val="0070C0"/>
                </a:solidFill>
                <a:effectLst/>
                <a:latin typeface="メイリオ" panose="020B0604030504040204" pitchFamily="50" charset="-128"/>
                <a:ea typeface="メイリオ" panose="020B0604030504040204" pitchFamily="50" charset="-128"/>
              </a:endParaRPr>
            </a:p>
            <a:p>
              <a:pPr>
                <a:lnSpc>
                  <a:spcPts val="9600"/>
                </a:lnSpc>
              </a:pPr>
              <a:endParaRPr lang="en-US" altLang="ja-JP" sz="3600" b="1" i="0" dirty="0">
                <a:solidFill>
                  <a:srgbClr val="0070C0"/>
                </a:solidFill>
                <a:effectLst/>
                <a:latin typeface="メイリオ" panose="020B0604030504040204" pitchFamily="50" charset="-128"/>
                <a:ea typeface="メイリオ" panose="020B0604030504040204" pitchFamily="50" charset="-128"/>
              </a:endParaRPr>
            </a:p>
            <a:p>
              <a:pPr>
                <a:lnSpc>
                  <a:spcPts val="9600"/>
                </a:lnSpc>
              </a:pPr>
              <a:r>
                <a:rPr lang="en-US" altLang="ja-JP" sz="9600" b="1" i="0" dirty="0">
                  <a:solidFill>
                    <a:srgbClr val="444444"/>
                  </a:solidFill>
                  <a:effectLst/>
                  <a:latin typeface="メイリオ" panose="020B0604030504040204" pitchFamily="50" charset="-128"/>
                  <a:ea typeface="メイリオ" panose="020B0604030504040204" pitchFamily="50" charset="-128"/>
                </a:rPr>
                <a:t>1</a:t>
              </a:r>
              <a:r>
                <a:rPr lang="ja-JP" altLang="en-US" sz="9600" b="1" i="0" dirty="0">
                  <a:solidFill>
                    <a:srgbClr val="444444"/>
                  </a:solidFill>
                  <a:effectLst/>
                  <a:latin typeface="メイリオ" panose="020B0604030504040204" pitchFamily="50" charset="-128"/>
                  <a:ea typeface="メイリオ" panose="020B0604030504040204" pitchFamily="50" charset="-128"/>
                </a:rPr>
                <a:t>～</a:t>
              </a:r>
              <a:r>
                <a:rPr lang="en-US" altLang="ja-JP" sz="9600" b="1" i="0" dirty="0">
                  <a:solidFill>
                    <a:srgbClr val="444444"/>
                  </a:solidFill>
                  <a:effectLst/>
                  <a:latin typeface="メイリオ" panose="020B0604030504040204" pitchFamily="50" charset="-128"/>
                  <a:ea typeface="メイリオ" panose="020B0604030504040204" pitchFamily="50" charset="-128"/>
                </a:rPr>
                <a:t>3</a:t>
              </a:r>
              <a:r>
                <a:rPr lang="ja-JP" altLang="en-US" sz="9600" b="1" i="0" dirty="0">
                  <a:solidFill>
                    <a:srgbClr val="444444"/>
                  </a:solidFill>
                  <a:effectLst/>
                  <a:latin typeface="メイリオ" panose="020B0604030504040204" pitchFamily="50" charset="-128"/>
                  <a:ea typeface="メイリオ" panose="020B0604030504040204" pitchFamily="50" charset="-128"/>
                </a:rPr>
                <a:t>週間程度</a:t>
              </a:r>
              <a:br>
                <a:rPr lang="ja-JP" altLang="en-US" sz="3600" b="1" dirty="0">
                  <a:latin typeface="メイリオ" panose="020B0604030504040204" pitchFamily="50" charset="-128"/>
                  <a:ea typeface="メイリオ" panose="020B0604030504040204" pitchFamily="50" charset="-128"/>
                </a:rPr>
              </a:br>
              <a:endParaRPr lang="ja-JP" altLang="en-US" sz="3600" b="1"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3D1076F0-13B9-42FA-A8AB-EF34CAB6BB38}"/>
                </a:ext>
              </a:extLst>
            </p:cNvPr>
            <p:cNvSpPr txBox="1"/>
            <p:nvPr/>
          </p:nvSpPr>
          <p:spPr>
            <a:xfrm>
              <a:off x="3977062" y="4558320"/>
              <a:ext cx="4954838" cy="769441"/>
            </a:xfrm>
            <a:prstGeom prst="rect">
              <a:avLst/>
            </a:prstGeom>
            <a:noFill/>
          </p:spPr>
          <p:txBody>
            <a:bodyPr wrap="square" rtlCol="0" anchor="ctr" anchorCtr="0">
              <a:spAutoFit/>
            </a:bodyPr>
            <a:lstStyle/>
            <a:p>
              <a:pPr algn="ctr"/>
              <a:r>
                <a:rPr lang="ja-JP" altLang="en-US" sz="4400" dirty="0"/>
                <a:t>しゅうかんていど</a:t>
              </a:r>
              <a:endParaRPr kumimoji="1" lang="ja-JP" altLang="en-US" sz="3600" dirty="0"/>
            </a:p>
          </p:txBody>
        </p:sp>
        <p:sp>
          <p:nvSpPr>
            <p:cNvPr id="27" name="テキスト ボックス 26">
              <a:extLst>
                <a:ext uri="{FF2B5EF4-FFF2-40B4-BE49-F238E27FC236}">
                  <a16:creationId xmlns:a16="http://schemas.microsoft.com/office/drawing/2014/main" id="{8BAEF492-D910-491C-9F64-05300F12E85B}"/>
                </a:ext>
              </a:extLst>
            </p:cNvPr>
            <p:cNvSpPr txBox="1"/>
            <p:nvPr/>
          </p:nvSpPr>
          <p:spPr>
            <a:xfrm>
              <a:off x="655530" y="1965734"/>
              <a:ext cx="3422200" cy="830997"/>
            </a:xfrm>
            <a:prstGeom prst="rect">
              <a:avLst/>
            </a:prstGeom>
            <a:noFill/>
          </p:spPr>
          <p:txBody>
            <a:bodyPr wrap="square" rtlCol="0" anchor="ctr" anchorCtr="0">
              <a:spAutoFit/>
            </a:bodyPr>
            <a:lstStyle/>
            <a:p>
              <a:pPr algn="ctr"/>
              <a:r>
                <a:rPr lang="ja-JP" altLang="en-US" sz="4800" dirty="0"/>
                <a:t>すいどう</a:t>
              </a:r>
              <a:endParaRPr kumimoji="1" lang="ja-JP" altLang="en-US" sz="4000" dirty="0"/>
            </a:p>
          </p:txBody>
        </p:sp>
      </p:grpSp>
      <p:pic>
        <p:nvPicPr>
          <p:cNvPr id="5" name="図 4">
            <a:extLst>
              <a:ext uri="{FF2B5EF4-FFF2-40B4-BE49-F238E27FC236}">
                <a16:creationId xmlns:a16="http://schemas.microsoft.com/office/drawing/2014/main" id="{41307ADB-70D8-1AF0-5632-E0806B011F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599" y="259960"/>
            <a:ext cx="3556315" cy="3789516"/>
          </a:xfrm>
          <a:prstGeom prst="rect">
            <a:avLst/>
          </a:prstGeom>
        </p:spPr>
      </p:pic>
    </p:spTree>
    <p:extLst>
      <p:ext uri="{BB962C8B-B14F-4D97-AF65-F5344CB8AC3E}">
        <p14:creationId xmlns:p14="http://schemas.microsoft.com/office/powerpoint/2010/main" val="147369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B186A492-A741-403B-8BDF-CEEBEB7F62F4}"/>
              </a:ext>
            </a:extLst>
          </p:cNvPr>
          <p:cNvGrpSpPr/>
          <p:nvPr/>
        </p:nvGrpSpPr>
        <p:grpSpPr>
          <a:xfrm>
            <a:off x="535460" y="1005849"/>
            <a:ext cx="11005750" cy="5254002"/>
            <a:chOff x="1274189" y="2249763"/>
            <a:chExt cx="9266549" cy="5254002"/>
          </a:xfrm>
        </p:grpSpPr>
        <p:sp>
          <p:nvSpPr>
            <p:cNvPr id="3" name="テキスト ボックス 2">
              <a:extLst>
                <a:ext uri="{FF2B5EF4-FFF2-40B4-BE49-F238E27FC236}">
                  <a16:creationId xmlns:a16="http://schemas.microsoft.com/office/drawing/2014/main" id="{C154985F-B27F-4776-A7ED-2C55BD1802C3}"/>
                </a:ext>
              </a:extLst>
            </p:cNvPr>
            <p:cNvSpPr txBox="1"/>
            <p:nvPr/>
          </p:nvSpPr>
          <p:spPr>
            <a:xfrm>
              <a:off x="1274189" y="2249763"/>
              <a:ext cx="9266549" cy="5254002"/>
            </a:xfrm>
            <a:prstGeom prst="rect">
              <a:avLst/>
            </a:prstGeom>
            <a:noFill/>
          </p:spPr>
          <p:txBody>
            <a:bodyPr wrap="square">
              <a:spAutoFit/>
            </a:bodyPr>
            <a:lstStyle/>
            <a:p>
              <a:pPr>
                <a:lnSpc>
                  <a:spcPts val="9600"/>
                </a:lnSpc>
              </a:pPr>
              <a:r>
                <a:rPr lang="ja-JP" altLang="en-US" sz="9600" b="1" i="0" dirty="0">
                  <a:solidFill>
                    <a:srgbClr val="FF0000"/>
                  </a:solidFill>
                  <a:effectLst/>
                  <a:latin typeface="メイリオ" panose="020B0604030504040204" pitchFamily="50" charset="-128"/>
                  <a:ea typeface="メイリオ" panose="020B0604030504040204" pitchFamily="50" charset="-128"/>
                </a:rPr>
                <a:t>ガス</a:t>
              </a:r>
              <a:endParaRPr lang="en-US" altLang="ja-JP" sz="9600" b="1" i="0" dirty="0">
                <a:solidFill>
                  <a:srgbClr val="FF0000"/>
                </a:solidFill>
                <a:effectLst/>
                <a:latin typeface="メイリオ" panose="020B0604030504040204" pitchFamily="50" charset="-128"/>
                <a:ea typeface="メイリオ" panose="020B0604030504040204" pitchFamily="50" charset="-128"/>
              </a:endParaRPr>
            </a:p>
            <a:p>
              <a:pPr>
                <a:lnSpc>
                  <a:spcPts val="9600"/>
                </a:lnSpc>
              </a:pPr>
              <a:endParaRPr lang="en-US" altLang="ja-JP" sz="9600" b="1" i="0" dirty="0">
                <a:solidFill>
                  <a:srgbClr val="444444"/>
                </a:solidFill>
                <a:effectLst/>
                <a:latin typeface="メイリオ" panose="020B0604030504040204" pitchFamily="50" charset="-128"/>
                <a:ea typeface="メイリオ" panose="020B0604030504040204" pitchFamily="50" charset="-128"/>
              </a:endParaRPr>
            </a:p>
            <a:p>
              <a:pPr>
                <a:lnSpc>
                  <a:spcPts val="7000"/>
                </a:lnSpc>
              </a:pPr>
              <a:r>
                <a:rPr lang="en-US" altLang="ja-JP" sz="9600" b="1" i="0" dirty="0">
                  <a:solidFill>
                    <a:srgbClr val="444444"/>
                  </a:solidFill>
                  <a:effectLst/>
                  <a:latin typeface="メイリオ" panose="020B0604030504040204" pitchFamily="50" charset="-128"/>
                  <a:ea typeface="メイリオ" panose="020B0604030504040204" pitchFamily="50" charset="-128"/>
                </a:rPr>
                <a:t>1</a:t>
              </a:r>
              <a:r>
                <a:rPr lang="ja-JP" altLang="en-US" sz="9600" b="1" i="0" dirty="0">
                  <a:solidFill>
                    <a:srgbClr val="444444"/>
                  </a:solidFill>
                  <a:effectLst/>
                  <a:latin typeface="メイリオ" panose="020B0604030504040204" pitchFamily="50" charset="-128"/>
                  <a:ea typeface="メイリオ" panose="020B0604030504040204" pitchFamily="50" charset="-128"/>
                </a:rPr>
                <a:t>ヶ月</a:t>
              </a:r>
              <a:endParaRPr lang="en-US" altLang="ja-JP" sz="9600" b="1" i="0" dirty="0">
                <a:solidFill>
                  <a:srgbClr val="444444"/>
                </a:solidFill>
                <a:effectLst/>
                <a:latin typeface="メイリオ" panose="020B0604030504040204" pitchFamily="50" charset="-128"/>
                <a:ea typeface="メイリオ" panose="020B0604030504040204" pitchFamily="50" charset="-128"/>
              </a:endParaRPr>
            </a:p>
            <a:p>
              <a:pPr>
                <a:lnSpc>
                  <a:spcPts val="7000"/>
                </a:lnSpc>
              </a:pPr>
              <a:endParaRPr lang="en-US" altLang="ja-JP" sz="8800" b="1" i="0" dirty="0">
                <a:solidFill>
                  <a:srgbClr val="444444"/>
                </a:solidFill>
                <a:effectLst/>
                <a:latin typeface="メイリオ" panose="020B0604030504040204" pitchFamily="50" charset="-128"/>
                <a:ea typeface="メイリオ" panose="020B0604030504040204" pitchFamily="50" charset="-128"/>
              </a:endParaRPr>
            </a:p>
            <a:p>
              <a:pPr>
                <a:lnSpc>
                  <a:spcPts val="7000"/>
                </a:lnSpc>
              </a:pPr>
              <a:r>
                <a:rPr lang="en-US" altLang="ja-JP" sz="6000" b="1" i="0" dirty="0">
                  <a:solidFill>
                    <a:srgbClr val="444444"/>
                  </a:solidFill>
                  <a:effectLst/>
                  <a:latin typeface="メイリオ" panose="020B0604030504040204" pitchFamily="50" charset="-128"/>
                  <a:ea typeface="メイリオ" panose="020B0604030504040204" pitchFamily="50" charset="-128"/>
                </a:rPr>
                <a:t>(</a:t>
              </a:r>
              <a:r>
                <a:rPr lang="ja-JP" altLang="en-US" sz="6000" b="1" i="0" dirty="0">
                  <a:solidFill>
                    <a:srgbClr val="444444"/>
                  </a:solidFill>
                  <a:effectLst/>
                  <a:latin typeface="メイリオ" panose="020B0604030504040204" pitchFamily="50" charset="-128"/>
                  <a:ea typeface="メイリオ" panose="020B0604030504040204" pitchFamily="50" charset="-128"/>
                </a:rPr>
                <a:t>安全性の確認が必要なため）</a:t>
              </a:r>
              <a:endParaRPr lang="ja-JP" altLang="en-US" sz="6000" b="1"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22B9376C-CA07-49F3-A6FC-009CF548B3DE}"/>
                </a:ext>
              </a:extLst>
            </p:cNvPr>
            <p:cNvSpPr txBox="1"/>
            <p:nvPr/>
          </p:nvSpPr>
          <p:spPr>
            <a:xfrm>
              <a:off x="2931903" y="3641696"/>
              <a:ext cx="1464929" cy="769441"/>
            </a:xfrm>
            <a:prstGeom prst="rect">
              <a:avLst/>
            </a:prstGeom>
            <a:noFill/>
          </p:spPr>
          <p:txBody>
            <a:bodyPr wrap="square" rtlCol="0" anchor="ctr" anchorCtr="0">
              <a:spAutoFit/>
            </a:bodyPr>
            <a:lstStyle/>
            <a:p>
              <a:pPr algn="ctr"/>
              <a:r>
                <a:rPr lang="ja-JP" altLang="en-US" sz="4400" dirty="0"/>
                <a:t>げつ</a:t>
              </a:r>
              <a:endParaRPr kumimoji="1" lang="ja-JP" altLang="en-US" sz="3600" dirty="0"/>
            </a:p>
          </p:txBody>
        </p:sp>
        <p:sp>
          <p:nvSpPr>
            <p:cNvPr id="24" name="テキスト ボックス 23">
              <a:extLst>
                <a:ext uri="{FF2B5EF4-FFF2-40B4-BE49-F238E27FC236}">
                  <a16:creationId xmlns:a16="http://schemas.microsoft.com/office/drawing/2014/main" id="{647B2D13-B0A8-49AB-AC9F-02FD4B7BBD2E}"/>
                </a:ext>
              </a:extLst>
            </p:cNvPr>
            <p:cNvSpPr txBox="1"/>
            <p:nvPr/>
          </p:nvSpPr>
          <p:spPr>
            <a:xfrm>
              <a:off x="1704716" y="6005213"/>
              <a:ext cx="1878683" cy="461665"/>
            </a:xfrm>
            <a:prstGeom prst="rect">
              <a:avLst/>
            </a:prstGeom>
            <a:noFill/>
          </p:spPr>
          <p:txBody>
            <a:bodyPr wrap="square" rtlCol="0" anchor="ctr" anchorCtr="0">
              <a:spAutoFit/>
            </a:bodyPr>
            <a:lstStyle/>
            <a:p>
              <a:pPr algn="ctr"/>
              <a:r>
                <a:rPr lang="ja-JP" altLang="en-US" sz="2400" dirty="0"/>
                <a:t>あんぜんせい</a:t>
              </a:r>
              <a:endParaRPr kumimoji="1" lang="ja-JP" altLang="en-US" dirty="0"/>
            </a:p>
          </p:txBody>
        </p:sp>
        <p:sp>
          <p:nvSpPr>
            <p:cNvPr id="25" name="テキスト ボックス 24">
              <a:extLst>
                <a:ext uri="{FF2B5EF4-FFF2-40B4-BE49-F238E27FC236}">
                  <a16:creationId xmlns:a16="http://schemas.microsoft.com/office/drawing/2014/main" id="{4C3EC922-DBB0-4CD5-AB16-3ABA9DE531EC}"/>
                </a:ext>
              </a:extLst>
            </p:cNvPr>
            <p:cNvSpPr txBox="1"/>
            <p:nvPr/>
          </p:nvSpPr>
          <p:spPr>
            <a:xfrm>
              <a:off x="4033940" y="6005213"/>
              <a:ext cx="1805463" cy="461665"/>
            </a:xfrm>
            <a:prstGeom prst="rect">
              <a:avLst/>
            </a:prstGeom>
            <a:noFill/>
          </p:spPr>
          <p:txBody>
            <a:bodyPr wrap="square" rtlCol="0" anchor="ctr" anchorCtr="0">
              <a:spAutoFit/>
            </a:bodyPr>
            <a:lstStyle/>
            <a:p>
              <a:pPr algn="ctr"/>
              <a:r>
                <a:rPr lang="ja-JP" altLang="en-US" sz="2400" dirty="0"/>
                <a:t>かくにん</a:t>
              </a:r>
              <a:endParaRPr kumimoji="1" lang="ja-JP" altLang="en-US" dirty="0"/>
            </a:p>
          </p:txBody>
        </p:sp>
        <p:sp>
          <p:nvSpPr>
            <p:cNvPr id="26" name="テキスト ボックス 25">
              <a:extLst>
                <a:ext uri="{FF2B5EF4-FFF2-40B4-BE49-F238E27FC236}">
                  <a16:creationId xmlns:a16="http://schemas.microsoft.com/office/drawing/2014/main" id="{CD9D81B4-FB37-4275-9C7A-21489740812B}"/>
                </a:ext>
              </a:extLst>
            </p:cNvPr>
            <p:cNvSpPr txBox="1"/>
            <p:nvPr/>
          </p:nvSpPr>
          <p:spPr>
            <a:xfrm>
              <a:off x="6226898" y="6005212"/>
              <a:ext cx="1308781" cy="461665"/>
            </a:xfrm>
            <a:prstGeom prst="rect">
              <a:avLst/>
            </a:prstGeom>
            <a:noFill/>
          </p:spPr>
          <p:txBody>
            <a:bodyPr wrap="square" rtlCol="0" anchor="ctr" anchorCtr="0">
              <a:spAutoFit/>
            </a:bodyPr>
            <a:lstStyle/>
            <a:p>
              <a:pPr algn="ctr"/>
              <a:r>
                <a:rPr lang="ja-JP" altLang="en-US" sz="2400" dirty="0"/>
                <a:t>ひつよう</a:t>
              </a:r>
              <a:endParaRPr kumimoji="1" lang="ja-JP" altLang="en-US" dirty="0"/>
            </a:p>
          </p:txBody>
        </p:sp>
      </p:grpSp>
      <p:pic>
        <p:nvPicPr>
          <p:cNvPr id="5" name="図 4">
            <a:extLst>
              <a:ext uri="{FF2B5EF4-FFF2-40B4-BE49-F238E27FC236}">
                <a16:creationId xmlns:a16="http://schemas.microsoft.com/office/drawing/2014/main" id="{16F2BFFB-0686-3632-B673-849704774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056" y="342044"/>
            <a:ext cx="4538516" cy="4880919"/>
          </a:xfrm>
          <a:prstGeom prst="rect">
            <a:avLst/>
          </a:prstGeom>
        </p:spPr>
      </p:pic>
    </p:spTree>
    <p:extLst>
      <p:ext uri="{BB962C8B-B14F-4D97-AF65-F5344CB8AC3E}">
        <p14:creationId xmlns:p14="http://schemas.microsoft.com/office/powerpoint/2010/main" val="2840363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B197CDA6-16FD-2D62-0C3D-537E3A093321}"/>
              </a:ext>
            </a:extLst>
          </p:cNvPr>
          <p:cNvGrpSpPr/>
          <p:nvPr/>
        </p:nvGrpSpPr>
        <p:grpSpPr>
          <a:xfrm>
            <a:off x="0" y="736299"/>
            <a:ext cx="12138643" cy="4311682"/>
            <a:chOff x="1623683" y="-69044"/>
            <a:chExt cx="8487783" cy="4311682"/>
          </a:xfrm>
        </p:grpSpPr>
        <p:sp>
          <p:nvSpPr>
            <p:cNvPr id="2" name="テキスト ボックス 1">
              <a:extLst>
                <a:ext uri="{FF2B5EF4-FFF2-40B4-BE49-F238E27FC236}">
                  <a16:creationId xmlns:a16="http://schemas.microsoft.com/office/drawing/2014/main" id="{A0B0FE22-407D-68E8-9209-CD82E2A1546E}"/>
                </a:ext>
              </a:extLst>
            </p:cNvPr>
            <p:cNvSpPr txBox="1"/>
            <p:nvPr/>
          </p:nvSpPr>
          <p:spPr>
            <a:xfrm>
              <a:off x="1623683" y="637805"/>
              <a:ext cx="8487783" cy="3604833"/>
            </a:xfrm>
            <a:prstGeom prst="rect">
              <a:avLst/>
            </a:prstGeom>
            <a:noFill/>
          </p:spPr>
          <p:txBody>
            <a:bodyPr wrap="square" rtlCol="0">
              <a:spAutoFit/>
            </a:bodyPr>
            <a:lstStyle/>
            <a:p>
              <a:pPr algn="ctr">
                <a:lnSpc>
                  <a:spcPts val="9000"/>
                </a:lnSpc>
              </a:pPr>
              <a:r>
                <a:rPr kumimoji="1" lang="ja-JP" altLang="en-US" sz="8800" b="1" dirty="0">
                  <a:latin typeface="Meiryo" panose="020B0604030504040204" pitchFamily="34" charset="-128"/>
                  <a:ea typeface="Meiryo" panose="020B0604030504040204" pitchFamily="34" charset="-128"/>
                </a:rPr>
                <a:t>非常持ち出し袋に</a:t>
              </a:r>
              <a:endParaRPr kumimoji="1" lang="en-US" altLang="ja-JP" sz="8800" b="1" dirty="0">
                <a:latin typeface="Meiryo" panose="020B0604030504040204" pitchFamily="34" charset="-128"/>
                <a:ea typeface="Meiryo" panose="020B0604030504040204" pitchFamily="34" charset="-128"/>
              </a:endParaRPr>
            </a:p>
            <a:p>
              <a:pPr algn="ctr">
                <a:lnSpc>
                  <a:spcPts val="9000"/>
                </a:lnSpc>
              </a:pPr>
              <a:endParaRPr kumimoji="1" lang="en-US" altLang="ja-JP" sz="8800" b="1" dirty="0">
                <a:latin typeface="Meiryo" panose="020B0604030504040204" pitchFamily="34" charset="-128"/>
                <a:ea typeface="Meiryo" panose="020B0604030504040204" pitchFamily="34" charset="-128"/>
              </a:endParaRPr>
            </a:p>
            <a:p>
              <a:pPr algn="ctr">
                <a:lnSpc>
                  <a:spcPts val="9000"/>
                </a:lnSpc>
              </a:pPr>
              <a:r>
                <a:rPr kumimoji="1" lang="ja-JP" altLang="en-US" sz="8800" b="1" dirty="0">
                  <a:latin typeface="Meiryo" panose="020B0604030504040204" pitchFamily="34" charset="-128"/>
                  <a:ea typeface="Meiryo" panose="020B0604030504040204" pitchFamily="34" charset="-128"/>
                </a:rPr>
                <a:t>入れておくと良いもの</a:t>
              </a:r>
            </a:p>
          </p:txBody>
        </p:sp>
        <p:sp>
          <p:nvSpPr>
            <p:cNvPr id="4" name="テキスト ボックス 3">
              <a:extLst>
                <a:ext uri="{FF2B5EF4-FFF2-40B4-BE49-F238E27FC236}">
                  <a16:creationId xmlns:a16="http://schemas.microsoft.com/office/drawing/2014/main" id="{13084D8C-0BF1-EE87-9686-4D9CCE9E1005}"/>
                </a:ext>
              </a:extLst>
            </p:cNvPr>
            <p:cNvSpPr txBox="1"/>
            <p:nvPr/>
          </p:nvSpPr>
          <p:spPr>
            <a:xfrm>
              <a:off x="2937645" y="-69044"/>
              <a:ext cx="6505269" cy="584775"/>
            </a:xfrm>
            <a:prstGeom prst="rect">
              <a:avLst/>
            </a:prstGeom>
            <a:noFill/>
          </p:spPr>
          <p:txBody>
            <a:bodyPr wrap="square" rtlCol="0">
              <a:spAutoFit/>
            </a:bodyPr>
            <a:lstStyle/>
            <a:p>
              <a:r>
                <a:rPr kumimoji="1" lang="ja-JP" altLang="en-US" sz="3200" dirty="0"/>
                <a:t>ひじょう     も　　        </a:t>
              </a:r>
              <a:r>
                <a:rPr kumimoji="1" lang="en-US" altLang="ja-JP" sz="3200" dirty="0"/>
                <a:t> </a:t>
              </a:r>
              <a:r>
                <a:rPr kumimoji="1" lang="ja-JP" altLang="en-US" sz="3200" dirty="0"/>
                <a:t>だ</a:t>
              </a:r>
              <a:r>
                <a:rPr kumimoji="1" lang="en-US" altLang="ja-JP" sz="3200" dirty="0"/>
                <a:t>              </a:t>
              </a:r>
              <a:r>
                <a:rPr kumimoji="1" lang="ja-JP" altLang="en-US" sz="3200" dirty="0"/>
                <a:t>ぶくろ</a:t>
              </a:r>
            </a:p>
          </p:txBody>
        </p:sp>
      </p:grpSp>
      <p:sp>
        <p:nvSpPr>
          <p:cNvPr id="5" name="テキスト ボックス 4">
            <a:extLst>
              <a:ext uri="{FF2B5EF4-FFF2-40B4-BE49-F238E27FC236}">
                <a16:creationId xmlns:a16="http://schemas.microsoft.com/office/drawing/2014/main" id="{02DCD035-8808-39AC-666E-51B715F16C0B}"/>
              </a:ext>
            </a:extLst>
          </p:cNvPr>
          <p:cNvSpPr txBox="1"/>
          <p:nvPr/>
        </p:nvSpPr>
        <p:spPr>
          <a:xfrm>
            <a:off x="651552" y="2953176"/>
            <a:ext cx="10530974" cy="584775"/>
          </a:xfrm>
          <a:prstGeom prst="rect">
            <a:avLst/>
          </a:prstGeom>
          <a:noFill/>
        </p:spPr>
        <p:txBody>
          <a:bodyPr wrap="square" rtlCol="0">
            <a:spAutoFit/>
          </a:bodyPr>
          <a:lstStyle/>
          <a:p>
            <a:r>
              <a:rPr lang="ja-JP" altLang="en-US" sz="3200" dirty="0"/>
              <a:t>い　　　　　　　　　                        よ</a:t>
            </a:r>
            <a:endParaRPr kumimoji="1" lang="ja-JP" altLang="en-US" sz="3200" dirty="0"/>
          </a:p>
        </p:txBody>
      </p:sp>
      <p:pic>
        <p:nvPicPr>
          <p:cNvPr id="8" name="図 7">
            <a:extLst>
              <a:ext uri="{FF2B5EF4-FFF2-40B4-BE49-F238E27FC236}">
                <a16:creationId xmlns:a16="http://schemas.microsoft.com/office/drawing/2014/main" id="{C843D4BF-C5F9-6B06-9F63-72E4FD8A4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3485" y="4782357"/>
            <a:ext cx="2022972" cy="2084274"/>
          </a:xfrm>
          <a:prstGeom prst="rect">
            <a:avLst/>
          </a:prstGeom>
        </p:spPr>
      </p:pic>
    </p:spTree>
    <p:extLst>
      <p:ext uri="{BB962C8B-B14F-4D97-AF65-F5344CB8AC3E}">
        <p14:creationId xmlns:p14="http://schemas.microsoft.com/office/powerpoint/2010/main" val="991508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67D29F2E-A5DA-E3E0-3A66-1D3EEFBE360A}"/>
              </a:ext>
            </a:extLst>
          </p:cNvPr>
          <p:cNvSpPr/>
          <p:nvPr/>
        </p:nvSpPr>
        <p:spPr>
          <a:xfrm>
            <a:off x="2776757" y="146469"/>
            <a:ext cx="6104382" cy="6591794"/>
          </a:xfrm>
          <a:prstGeom prst="round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5D109896-E0BC-44E0-2DA0-8AA6E5B244F7}"/>
              </a:ext>
            </a:extLst>
          </p:cNvPr>
          <p:cNvGrpSpPr/>
          <p:nvPr/>
        </p:nvGrpSpPr>
        <p:grpSpPr>
          <a:xfrm>
            <a:off x="811441" y="366874"/>
            <a:ext cx="10427156" cy="3144341"/>
            <a:chOff x="-1539909" y="704041"/>
            <a:chExt cx="9557129" cy="2841625"/>
          </a:xfrm>
        </p:grpSpPr>
        <p:sp>
          <p:nvSpPr>
            <p:cNvPr id="6" name="テキスト ボックス 5">
              <a:extLst>
                <a:ext uri="{FF2B5EF4-FFF2-40B4-BE49-F238E27FC236}">
                  <a16:creationId xmlns:a16="http://schemas.microsoft.com/office/drawing/2014/main" id="{311A8F83-6ACE-4608-D4CC-90A08DF8489D}"/>
                </a:ext>
              </a:extLst>
            </p:cNvPr>
            <p:cNvSpPr txBox="1"/>
            <p:nvPr/>
          </p:nvSpPr>
          <p:spPr>
            <a:xfrm>
              <a:off x="-1539909" y="1112949"/>
              <a:ext cx="9557129" cy="2432717"/>
            </a:xfrm>
            <a:prstGeom prst="rect">
              <a:avLst/>
            </a:prstGeom>
            <a:noFill/>
          </p:spPr>
          <p:txBody>
            <a:bodyPr wrap="square" rtlCol="0">
              <a:spAutoFit/>
            </a:bodyPr>
            <a:lstStyle/>
            <a:p>
              <a:pPr algn="ctr">
                <a:lnSpc>
                  <a:spcPts val="9400"/>
                </a:lnSpc>
              </a:pPr>
              <a:r>
                <a:rPr kumimoji="1" lang="ja-JP" altLang="en-US" sz="6000" b="1" dirty="0">
                  <a:solidFill>
                    <a:srgbClr val="FF0000"/>
                  </a:solidFill>
                  <a:latin typeface="メイリオ" panose="020B0604030504040204" pitchFamily="50" charset="-128"/>
                  <a:ea typeface="メイリオ" panose="020B0604030504040204" pitchFamily="50" charset="-128"/>
                </a:rPr>
                <a:t>避難用品を</a:t>
              </a:r>
              <a:endParaRPr lang="en-US" altLang="ja-JP" sz="6000" b="1" dirty="0">
                <a:solidFill>
                  <a:srgbClr val="FF0000"/>
                </a:solidFill>
                <a:latin typeface="メイリオ" panose="020B0604030504040204" pitchFamily="50" charset="-128"/>
                <a:ea typeface="メイリオ" panose="020B0604030504040204" pitchFamily="50" charset="-128"/>
              </a:endParaRPr>
            </a:p>
            <a:p>
              <a:pPr algn="ctr">
                <a:lnSpc>
                  <a:spcPts val="9400"/>
                </a:lnSpc>
              </a:pPr>
              <a:r>
                <a:rPr lang="ja-JP" altLang="en-US" sz="6000" b="1" dirty="0">
                  <a:latin typeface="メイリオ" panose="020B0604030504040204" pitchFamily="50" charset="-128"/>
                  <a:ea typeface="メイリオ" panose="020B0604030504040204" pitchFamily="50" charset="-128"/>
                </a:rPr>
                <a:t>見てみよう！</a:t>
              </a:r>
              <a:endParaRPr kumimoji="1" lang="ja-JP" altLang="en-US" sz="60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19C8AE6B-015D-A412-C92F-68DB4E6ABD29}"/>
                </a:ext>
              </a:extLst>
            </p:cNvPr>
            <p:cNvSpPr txBox="1"/>
            <p:nvPr/>
          </p:nvSpPr>
          <p:spPr>
            <a:xfrm>
              <a:off x="1510728" y="704041"/>
              <a:ext cx="2897912" cy="738664"/>
            </a:xfrm>
            <a:prstGeom prst="rect">
              <a:avLst/>
            </a:prstGeom>
            <a:noFill/>
          </p:spPr>
          <p:txBody>
            <a:bodyPr wrap="square" rtlCol="0" anchor="ctr" anchorCtr="0">
              <a:spAutoFit/>
            </a:bodyPr>
            <a:lstStyle/>
            <a:p>
              <a:pPr algn="dist">
                <a:lnSpc>
                  <a:spcPts val="5600"/>
                </a:lnSpc>
              </a:pPr>
              <a:r>
                <a:rPr lang="ja-JP" altLang="en-US" sz="2800" spc="100" dirty="0">
                  <a:latin typeface="メイリオ" panose="020B0604030504040204" pitchFamily="50" charset="-128"/>
                  <a:ea typeface="メイリオ" panose="020B0604030504040204" pitchFamily="50" charset="-128"/>
                </a:rPr>
                <a:t>ひなんようひん</a:t>
              </a:r>
              <a:endParaRPr lang="en-US" altLang="ja-JP" sz="2800" spc="1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A5E12AD-C7BD-7B40-B99D-C79B1C1D112D}"/>
                </a:ext>
              </a:extLst>
            </p:cNvPr>
            <p:cNvSpPr txBox="1"/>
            <p:nvPr/>
          </p:nvSpPr>
          <p:spPr>
            <a:xfrm>
              <a:off x="108628" y="1821104"/>
              <a:ext cx="2897912" cy="738664"/>
            </a:xfrm>
            <a:prstGeom prst="rect">
              <a:avLst/>
            </a:prstGeom>
            <a:noFill/>
          </p:spPr>
          <p:txBody>
            <a:bodyPr wrap="square" rtlCol="0" anchor="ctr" anchorCtr="0">
              <a:spAutoFit/>
            </a:bodyPr>
            <a:lstStyle/>
            <a:p>
              <a:pPr algn="dist">
                <a:lnSpc>
                  <a:spcPts val="5600"/>
                </a:lnSpc>
              </a:pPr>
              <a:r>
                <a:rPr lang="ja-JP" altLang="en-US" sz="2800" spc="100" dirty="0">
                  <a:latin typeface="メイリオ" panose="020B0604030504040204" pitchFamily="50" charset="-128"/>
                  <a:ea typeface="メイリオ" panose="020B0604030504040204" pitchFamily="50" charset="-128"/>
                </a:rPr>
                <a:t>み</a:t>
              </a:r>
              <a:endParaRPr lang="en-US" altLang="ja-JP" sz="2800" spc="100" dirty="0">
                <a:latin typeface="メイリオ" panose="020B0604030504040204" pitchFamily="50" charset="-128"/>
                <a:ea typeface="メイリオ" panose="020B0604030504040204" pitchFamily="50" charset="-128"/>
              </a:endParaRPr>
            </a:p>
          </p:txBody>
        </p:sp>
      </p:grpSp>
      <p:pic>
        <p:nvPicPr>
          <p:cNvPr id="14" name="図 13">
            <a:extLst>
              <a:ext uri="{FF2B5EF4-FFF2-40B4-BE49-F238E27FC236}">
                <a16:creationId xmlns:a16="http://schemas.microsoft.com/office/drawing/2014/main" id="{CC5E425B-98B5-20F4-CE89-E8E3ADEB5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532" y="3289834"/>
            <a:ext cx="2854485" cy="2940983"/>
          </a:xfrm>
          <a:prstGeom prst="rect">
            <a:avLst/>
          </a:prstGeom>
        </p:spPr>
      </p:pic>
    </p:spTree>
    <p:extLst>
      <p:ext uri="{BB962C8B-B14F-4D97-AF65-F5344CB8AC3E}">
        <p14:creationId xmlns:p14="http://schemas.microsoft.com/office/powerpoint/2010/main" val="222662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2B72CF3-7BEB-4ED3-C69C-9D450F77827B}"/>
              </a:ext>
            </a:extLst>
          </p:cNvPr>
          <p:cNvPicPr>
            <a:picLocks noChangeAspect="1"/>
          </p:cNvPicPr>
          <p:nvPr/>
        </p:nvPicPr>
        <p:blipFill>
          <a:blip r:embed="rId3"/>
          <a:stretch>
            <a:fillRect/>
          </a:stretch>
        </p:blipFill>
        <p:spPr>
          <a:xfrm>
            <a:off x="154933" y="75909"/>
            <a:ext cx="11882134" cy="6706181"/>
          </a:xfrm>
          <a:prstGeom prst="rect">
            <a:avLst/>
          </a:prstGeom>
        </p:spPr>
      </p:pic>
    </p:spTree>
    <p:extLst>
      <p:ext uri="{BB962C8B-B14F-4D97-AF65-F5344CB8AC3E}">
        <p14:creationId xmlns:p14="http://schemas.microsoft.com/office/powerpoint/2010/main" val="288498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43F63C9-DE6A-5CFC-B722-FAEFFA3D9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616" y="104184"/>
            <a:ext cx="10728767" cy="6753816"/>
          </a:xfrm>
          <a:prstGeom prst="rect">
            <a:avLst/>
          </a:prstGeom>
        </p:spPr>
      </p:pic>
    </p:spTree>
    <p:extLst>
      <p:ext uri="{BB962C8B-B14F-4D97-AF65-F5344CB8AC3E}">
        <p14:creationId xmlns:p14="http://schemas.microsoft.com/office/powerpoint/2010/main" val="2512356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7FDE1A5-3EA2-45C9-BED7-396BF31E6E2F}"/>
              </a:ext>
            </a:extLst>
          </p:cNvPr>
          <p:cNvSpPr txBox="1"/>
          <p:nvPr/>
        </p:nvSpPr>
        <p:spPr>
          <a:xfrm>
            <a:off x="733268" y="1515749"/>
            <a:ext cx="10297196" cy="3604833"/>
          </a:xfrm>
          <a:prstGeom prst="rect">
            <a:avLst/>
          </a:prstGeom>
          <a:noFill/>
        </p:spPr>
        <p:txBody>
          <a:bodyPr wrap="square" rtlCol="0">
            <a:spAutoFit/>
          </a:bodyPr>
          <a:lstStyle/>
          <a:p>
            <a:pPr algn="ctr">
              <a:lnSpc>
                <a:spcPts val="9000"/>
              </a:lnSpc>
            </a:pPr>
            <a:r>
              <a:rPr kumimoji="1" lang="ja-JP" altLang="en-US" sz="8800" b="1" dirty="0">
                <a:solidFill>
                  <a:srgbClr val="FF0000"/>
                </a:solidFill>
                <a:latin typeface="メイリオ" panose="020B0604030504040204" pitchFamily="50" charset="-128"/>
                <a:ea typeface="メイリオ" panose="020B0604030504040204" pitchFamily="50" charset="-128"/>
              </a:rPr>
              <a:t>子供たちに</a:t>
            </a:r>
            <a:endParaRPr kumimoji="1" lang="en-US" altLang="ja-JP" sz="8800" b="1" dirty="0">
              <a:solidFill>
                <a:srgbClr val="FF0000"/>
              </a:solidFill>
              <a:latin typeface="メイリオ" panose="020B0604030504040204" pitchFamily="50" charset="-128"/>
              <a:ea typeface="メイリオ" panose="020B0604030504040204" pitchFamily="50" charset="-128"/>
            </a:endParaRPr>
          </a:p>
          <a:p>
            <a:pPr algn="ctr">
              <a:lnSpc>
                <a:spcPts val="9000"/>
              </a:lnSpc>
            </a:pPr>
            <a:endParaRPr kumimoji="1" lang="en-US" altLang="ja-JP" sz="8800" b="1" dirty="0">
              <a:solidFill>
                <a:srgbClr val="FF0000"/>
              </a:solidFill>
              <a:latin typeface="メイリオ" panose="020B0604030504040204" pitchFamily="50" charset="-128"/>
              <a:ea typeface="メイリオ" panose="020B0604030504040204" pitchFamily="50" charset="-128"/>
            </a:endParaRPr>
          </a:p>
          <a:p>
            <a:pPr algn="ctr">
              <a:lnSpc>
                <a:spcPts val="9000"/>
              </a:lnSpc>
            </a:pPr>
            <a:r>
              <a:rPr kumimoji="1" lang="ja-JP" altLang="en-US" sz="8800" b="1" dirty="0">
                <a:solidFill>
                  <a:srgbClr val="FF0000"/>
                </a:solidFill>
                <a:latin typeface="メイリオ" panose="020B0604030504040204" pitchFamily="50" charset="-128"/>
                <a:ea typeface="メイリオ" panose="020B0604030504040204" pitchFamily="50" charset="-128"/>
              </a:rPr>
              <a:t>おすすめの避難用品</a:t>
            </a:r>
            <a:endParaRPr kumimoji="1" lang="ja-JP" altLang="en-US" sz="88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7E80DB06-4248-47AB-860A-F6160F786546}"/>
              </a:ext>
            </a:extLst>
          </p:cNvPr>
          <p:cNvSpPr txBox="1"/>
          <p:nvPr/>
        </p:nvSpPr>
        <p:spPr>
          <a:xfrm>
            <a:off x="3296430" y="632092"/>
            <a:ext cx="2964327" cy="815608"/>
          </a:xfrm>
          <a:prstGeom prst="rect">
            <a:avLst/>
          </a:prstGeom>
          <a:noFill/>
        </p:spPr>
        <p:txBody>
          <a:bodyPr wrap="square" rtlCol="0" anchor="ctr" anchorCtr="0">
            <a:spAutoFit/>
          </a:bodyPr>
          <a:lstStyle/>
          <a:p>
            <a:pPr>
              <a:lnSpc>
                <a:spcPts val="5600"/>
              </a:lnSpc>
            </a:pPr>
            <a:r>
              <a:rPr lang="ja-JP" altLang="en-US" sz="4800" dirty="0">
                <a:latin typeface="メイリオ" panose="020B0604030504040204" pitchFamily="50" charset="-128"/>
                <a:ea typeface="メイリオ" panose="020B0604030504040204" pitchFamily="50" charset="-128"/>
              </a:rPr>
              <a:t>こども</a:t>
            </a:r>
            <a:endParaRPr lang="en-US" altLang="ja-JP" sz="48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BF2CBA3C-F5F6-4E12-8D3E-F248CA67A642}"/>
              </a:ext>
            </a:extLst>
          </p:cNvPr>
          <p:cNvSpPr txBox="1"/>
          <p:nvPr/>
        </p:nvSpPr>
        <p:spPr>
          <a:xfrm>
            <a:off x="6574995" y="2947054"/>
            <a:ext cx="5081545" cy="815608"/>
          </a:xfrm>
          <a:prstGeom prst="rect">
            <a:avLst/>
          </a:prstGeom>
          <a:noFill/>
        </p:spPr>
        <p:txBody>
          <a:bodyPr wrap="square" rtlCol="0" anchor="ctr" anchorCtr="0">
            <a:spAutoFit/>
          </a:bodyPr>
          <a:lstStyle/>
          <a:p>
            <a:pPr>
              <a:lnSpc>
                <a:spcPts val="5600"/>
              </a:lnSpc>
            </a:pPr>
            <a:r>
              <a:rPr lang="ja-JP" altLang="en-US" sz="4800" dirty="0">
                <a:latin typeface="メイリオ" panose="020B0604030504040204" pitchFamily="50" charset="-128"/>
                <a:ea typeface="メイリオ" panose="020B0604030504040204" pitchFamily="50" charset="-128"/>
              </a:rPr>
              <a:t>ひなんようひん</a:t>
            </a:r>
            <a:endParaRPr lang="en-US" altLang="ja-JP" sz="4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65818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D42B5957-7F11-4FBE-9ABC-C2ACD35367FD}"/>
              </a:ext>
            </a:extLst>
          </p:cNvPr>
          <p:cNvSpPr>
            <a:spLocks noGrp="1"/>
          </p:cNvSpPr>
          <p:nvPr>
            <p:ph idx="1"/>
          </p:nvPr>
        </p:nvSpPr>
        <p:spPr>
          <a:xfrm>
            <a:off x="649015" y="1087549"/>
            <a:ext cx="10515600" cy="5112163"/>
          </a:xfrm>
        </p:spPr>
        <p:txBody>
          <a:bodyPr>
            <a:noAutofit/>
          </a:bodyPr>
          <a:lstStyle/>
          <a:p>
            <a:pPr marL="0" indent="0">
              <a:lnSpc>
                <a:spcPts val="3800"/>
              </a:lnSpc>
              <a:buNone/>
            </a:pPr>
            <a:endParaRPr kumimoji="1" lang="en-US" altLang="ja-JP" dirty="0">
              <a:latin typeface="メイリオ" panose="020B0604030504040204" pitchFamily="50" charset="-128"/>
              <a:ea typeface="メイリオ" panose="020B0604030504040204" pitchFamily="50" charset="-128"/>
            </a:endParaRPr>
          </a:p>
          <a:p>
            <a:pPr marL="514350" indent="-514350">
              <a:lnSpc>
                <a:spcPts val="3800"/>
              </a:lnSpc>
              <a:buFont typeface="+mj-lt"/>
              <a:buAutoNum type="arabicPeriod"/>
            </a:pPr>
            <a:r>
              <a:rPr kumimoji="1" lang="ja-JP" altLang="en-US" sz="5400" b="1" dirty="0">
                <a:latin typeface="メイリオ" panose="020B0604030504040204" pitchFamily="50" charset="-128"/>
                <a:ea typeface="メイリオ" panose="020B0604030504040204" pitchFamily="50" charset="-128"/>
              </a:rPr>
              <a:t>自分の好きなたべもの・おかし</a:t>
            </a:r>
            <a:endParaRPr kumimoji="1" lang="en-US" altLang="ja-JP" sz="5400" b="1" dirty="0">
              <a:latin typeface="メイリオ" panose="020B0604030504040204" pitchFamily="50" charset="-128"/>
              <a:ea typeface="メイリオ" panose="020B0604030504040204" pitchFamily="50" charset="-128"/>
            </a:endParaRPr>
          </a:p>
          <a:p>
            <a:pPr marL="0" indent="0">
              <a:lnSpc>
                <a:spcPts val="3800"/>
              </a:lnSpc>
              <a:buNone/>
            </a:pPr>
            <a:endParaRPr kumimoji="1" lang="en-US" altLang="ja-JP"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E710186E-79B4-47A3-8D7A-B6963F86ACBD}"/>
              </a:ext>
            </a:extLst>
          </p:cNvPr>
          <p:cNvSpPr txBox="1"/>
          <p:nvPr/>
        </p:nvSpPr>
        <p:spPr>
          <a:xfrm>
            <a:off x="1500523" y="718217"/>
            <a:ext cx="1448623" cy="738664"/>
          </a:xfrm>
          <a:prstGeom prst="rect">
            <a:avLst/>
          </a:prstGeom>
          <a:noFill/>
        </p:spPr>
        <p:txBody>
          <a:bodyPr wrap="square" rtlCol="0" anchor="ctr" anchorCtr="0">
            <a:spAutoFit/>
          </a:bodyPr>
          <a:lstStyle/>
          <a:p>
            <a:pPr>
              <a:lnSpc>
                <a:spcPts val="5600"/>
              </a:lnSpc>
            </a:pPr>
            <a:r>
              <a:rPr lang="ja-JP" altLang="en-US" sz="2800" dirty="0">
                <a:latin typeface="メイリオ" panose="020B0604030504040204" pitchFamily="50" charset="-128"/>
                <a:ea typeface="メイリオ" panose="020B0604030504040204" pitchFamily="50" charset="-128"/>
              </a:rPr>
              <a:t>じぶん</a:t>
            </a:r>
            <a:endParaRPr lang="en-US" altLang="ja-JP" sz="28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2E4C8CE-2339-480D-BC01-9B86BF2EAE8E}"/>
              </a:ext>
            </a:extLst>
          </p:cNvPr>
          <p:cNvSpPr txBox="1"/>
          <p:nvPr/>
        </p:nvSpPr>
        <p:spPr>
          <a:xfrm>
            <a:off x="3558113" y="718217"/>
            <a:ext cx="776194" cy="738664"/>
          </a:xfrm>
          <a:prstGeom prst="rect">
            <a:avLst/>
          </a:prstGeom>
          <a:noFill/>
        </p:spPr>
        <p:txBody>
          <a:bodyPr wrap="square" rtlCol="0" anchor="ctr" anchorCtr="0">
            <a:spAutoFit/>
          </a:bodyPr>
          <a:lstStyle/>
          <a:p>
            <a:pPr>
              <a:lnSpc>
                <a:spcPts val="5600"/>
              </a:lnSpc>
            </a:pPr>
            <a:r>
              <a:rPr lang="ja-JP" altLang="en-US" sz="2800" dirty="0">
                <a:latin typeface="メイリオ" panose="020B0604030504040204" pitchFamily="50" charset="-128"/>
                <a:ea typeface="メイリオ" panose="020B0604030504040204" pitchFamily="50" charset="-128"/>
              </a:rPr>
              <a:t>す</a:t>
            </a:r>
            <a:endParaRPr lang="en-US" altLang="ja-JP" sz="2800" dirty="0">
              <a:latin typeface="メイリオ" panose="020B0604030504040204" pitchFamily="50" charset="-128"/>
              <a:ea typeface="メイリオ" panose="020B0604030504040204" pitchFamily="50" charset="-128"/>
            </a:endParaRPr>
          </a:p>
        </p:txBody>
      </p:sp>
      <p:pic>
        <p:nvPicPr>
          <p:cNvPr id="21" name="図 20">
            <a:extLst>
              <a:ext uri="{FF2B5EF4-FFF2-40B4-BE49-F238E27FC236}">
                <a16:creationId xmlns:a16="http://schemas.microsoft.com/office/drawing/2014/main" id="{9F751114-7858-457C-8ACD-AE7F8A3AC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863" y="3201512"/>
            <a:ext cx="3400137" cy="3425829"/>
          </a:xfrm>
          <a:prstGeom prst="rect">
            <a:avLst/>
          </a:prstGeom>
        </p:spPr>
      </p:pic>
      <p:pic>
        <p:nvPicPr>
          <p:cNvPr id="5" name="図 4">
            <a:extLst>
              <a:ext uri="{FF2B5EF4-FFF2-40B4-BE49-F238E27FC236}">
                <a16:creationId xmlns:a16="http://schemas.microsoft.com/office/drawing/2014/main" id="{00E0DB51-7597-C90F-1887-661C458B4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6815" y="2496066"/>
            <a:ext cx="3314821" cy="3637663"/>
          </a:xfrm>
          <a:prstGeom prst="rect">
            <a:avLst/>
          </a:prstGeom>
        </p:spPr>
      </p:pic>
    </p:spTree>
    <p:extLst>
      <p:ext uri="{BB962C8B-B14F-4D97-AF65-F5344CB8AC3E}">
        <p14:creationId xmlns:p14="http://schemas.microsoft.com/office/powerpoint/2010/main" val="4014025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D42B5957-7F11-4FBE-9ABC-C2ACD35367FD}"/>
              </a:ext>
            </a:extLst>
          </p:cNvPr>
          <p:cNvSpPr>
            <a:spLocks noGrp="1"/>
          </p:cNvSpPr>
          <p:nvPr>
            <p:ph idx="1"/>
          </p:nvPr>
        </p:nvSpPr>
        <p:spPr>
          <a:xfrm>
            <a:off x="838200" y="593278"/>
            <a:ext cx="11049000" cy="5112163"/>
          </a:xfrm>
        </p:spPr>
        <p:txBody>
          <a:bodyPr>
            <a:noAutofit/>
          </a:bodyPr>
          <a:lstStyle/>
          <a:p>
            <a:pPr marL="0" indent="0">
              <a:lnSpc>
                <a:spcPts val="3800"/>
              </a:lnSpc>
              <a:buNone/>
            </a:pPr>
            <a:endParaRPr kumimoji="1" lang="en-US" altLang="ja-JP" dirty="0">
              <a:latin typeface="メイリオ" panose="020B0604030504040204" pitchFamily="50" charset="-128"/>
              <a:ea typeface="メイリオ" panose="020B0604030504040204" pitchFamily="50" charset="-128"/>
            </a:endParaRPr>
          </a:p>
          <a:p>
            <a:pPr marL="914400" indent="-914400">
              <a:lnSpc>
                <a:spcPts val="3800"/>
              </a:lnSpc>
              <a:buAutoNum type="arabicPeriod" startAt="2"/>
            </a:pPr>
            <a:r>
              <a:rPr lang="ja-JP" altLang="en-US" sz="5400" b="1" dirty="0">
                <a:latin typeface="メイリオ" panose="020B0604030504040204" pitchFamily="50" charset="-128"/>
                <a:ea typeface="メイリオ" panose="020B0604030504040204" pitchFamily="50" charset="-128"/>
              </a:rPr>
              <a:t>ゲーム</a:t>
            </a:r>
            <a:endParaRPr lang="en-US" altLang="ja-JP" sz="5400" b="1" dirty="0">
              <a:latin typeface="メイリオ" panose="020B0604030504040204" pitchFamily="50" charset="-128"/>
              <a:ea typeface="メイリオ" panose="020B0604030504040204" pitchFamily="50" charset="-128"/>
            </a:endParaRPr>
          </a:p>
          <a:p>
            <a:pPr marL="0" indent="0">
              <a:lnSpc>
                <a:spcPts val="3800"/>
              </a:lnSpc>
              <a:buNone/>
            </a:pPr>
            <a:endParaRPr lang="en-US" altLang="ja-JP" sz="5400" b="1" dirty="0">
              <a:latin typeface="メイリオ" panose="020B0604030504040204" pitchFamily="50" charset="-128"/>
              <a:ea typeface="メイリオ" panose="020B0604030504040204" pitchFamily="50" charset="-128"/>
            </a:endParaRPr>
          </a:p>
          <a:p>
            <a:pPr marL="0" indent="0">
              <a:lnSpc>
                <a:spcPts val="3800"/>
              </a:lnSpc>
              <a:buNone/>
            </a:pPr>
            <a:r>
              <a:rPr lang="ja-JP" altLang="en-US" sz="5400" b="1" dirty="0">
                <a:latin typeface="メイリオ" panose="020B0604030504040204" pitchFamily="50" charset="-128"/>
                <a:ea typeface="メイリオ" panose="020B0604030504040204" pitchFamily="50" charset="-128"/>
              </a:rPr>
              <a:t>  （ただし、電池を使わないもの）</a:t>
            </a:r>
            <a:endParaRPr lang="en-US" altLang="ja-JP" sz="5400" b="1" dirty="0">
              <a:latin typeface="メイリオ" panose="020B0604030504040204" pitchFamily="50" charset="-128"/>
              <a:ea typeface="メイリオ" panose="020B0604030504040204" pitchFamily="50" charset="-128"/>
            </a:endParaRPr>
          </a:p>
          <a:p>
            <a:pPr marL="0" indent="0">
              <a:lnSpc>
                <a:spcPts val="3800"/>
              </a:lnSpc>
              <a:buNone/>
            </a:pPr>
            <a:endParaRPr kumimoji="1" lang="ja-JP" altLang="en-US" sz="54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E710186E-79B4-47A3-8D7A-B6963F86ACBD}"/>
              </a:ext>
            </a:extLst>
          </p:cNvPr>
          <p:cNvSpPr txBox="1"/>
          <p:nvPr/>
        </p:nvSpPr>
        <p:spPr>
          <a:xfrm>
            <a:off x="4836847" y="1455487"/>
            <a:ext cx="1736947" cy="738664"/>
          </a:xfrm>
          <a:prstGeom prst="rect">
            <a:avLst/>
          </a:prstGeom>
          <a:noFill/>
        </p:spPr>
        <p:txBody>
          <a:bodyPr wrap="square" rtlCol="0" anchor="ctr" anchorCtr="0">
            <a:spAutoFit/>
          </a:bodyPr>
          <a:lstStyle/>
          <a:p>
            <a:pPr>
              <a:lnSpc>
                <a:spcPts val="5600"/>
              </a:lnSpc>
            </a:pPr>
            <a:r>
              <a:rPr lang="ja-JP" altLang="en-US" sz="2800" dirty="0">
                <a:latin typeface="メイリオ" panose="020B0604030504040204" pitchFamily="50" charset="-128"/>
                <a:ea typeface="メイリオ" panose="020B0604030504040204" pitchFamily="50" charset="-128"/>
              </a:rPr>
              <a:t>でんち</a:t>
            </a:r>
            <a:endParaRPr lang="en-US" altLang="ja-JP" sz="28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2E4C8CE-2339-480D-BC01-9B86BF2EAE8E}"/>
              </a:ext>
            </a:extLst>
          </p:cNvPr>
          <p:cNvSpPr txBox="1"/>
          <p:nvPr/>
        </p:nvSpPr>
        <p:spPr>
          <a:xfrm>
            <a:off x="6824626" y="1473416"/>
            <a:ext cx="1124888" cy="738664"/>
          </a:xfrm>
          <a:prstGeom prst="rect">
            <a:avLst/>
          </a:prstGeom>
          <a:noFill/>
        </p:spPr>
        <p:txBody>
          <a:bodyPr wrap="square" rtlCol="0" anchor="ctr" anchorCtr="0">
            <a:spAutoFit/>
          </a:bodyPr>
          <a:lstStyle/>
          <a:p>
            <a:pPr>
              <a:lnSpc>
                <a:spcPts val="5600"/>
              </a:lnSpc>
            </a:pPr>
            <a:r>
              <a:rPr lang="ja-JP" altLang="en-US" sz="2800" dirty="0">
                <a:latin typeface="メイリオ" panose="020B0604030504040204" pitchFamily="50" charset="-128"/>
                <a:ea typeface="メイリオ" panose="020B0604030504040204" pitchFamily="50" charset="-128"/>
              </a:rPr>
              <a:t>つか</a:t>
            </a:r>
            <a:endParaRPr lang="en-US" altLang="ja-JP" sz="2800" dirty="0">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9FDDF08B-AD29-435B-9E3E-D9DDD2EA4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455" y="3395018"/>
            <a:ext cx="3404286" cy="3172632"/>
          </a:xfrm>
          <a:prstGeom prst="rect">
            <a:avLst/>
          </a:prstGeom>
        </p:spPr>
      </p:pic>
      <p:pic>
        <p:nvPicPr>
          <p:cNvPr id="5" name="図 4">
            <a:extLst>
              <a:ext uri="{FF2B5EF4-FFF2-40B4-BE49-F238E27FC236}">
                <a16:creationId xmlns:a16="http://schemas.microsoft.com/office/drawing/2014/main" id="{0264C74D-6CFC-33C7-C790-8DCD2E664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092218"/>
            <a:ext cx="3755228" cy="3529914"/>
          </a:xfrm>
          <a:prstGeom prst="rect">
            <a:avLst/>
          </a:prstGeom>
        </p:spPr>
      </p:pic>
    </p:spTree>
    <p:extLst>
      <p:ext uri="{BB962C8B-B14F-4D97-AF65-F5344CB8AC3E}">
        <p14:creationId xmlns:p14="http://schemas.microsoft.com/office/powerpoint/2010/main" val="93467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D42B5957-7F11-4FBE-9ABC-C2ACD35367FD}"/>
              </a:ext>
            </a:extLst>
          </p:cNvPr>
          <p:cNvSpPr>
            <a:spLocks noGrp="1"/>
          </p:cNvSpPr>
          <p:nvPr>
            <p:ph idx="1"/>
          </p:nvPr>
        </p:nvSpPr>
        <p:spPr>
          <a:xfrm>
            <a:off x="840259" y="890632"/>
            <a:ext cx="10941908" cy="5112163"/>
          </a:xfrm>
        </p:spPr>
        <p:txBody>
          <a:bodyPr>
            <a:noAutofit/>
          </a:bodyPr>
          <a:lstStyle/>
          <a:p>
            <a:pPr>
              <a:lnSpc>
                <a:spcPts val="3800"/>
              </a:lnSpc>
            </a:pPr>
            <a:endParaRPr lang="en-US" altLang="ja-JP" dirty="0">
              <a:latin typeface="メイリオ" panose="020B0604030504040204" pitchFamily="50" charset="-128"/>
              <a:ea typeface="メイリオ" panose="020B0604030504040204" pitchFamily="50" charset="-128"/>
            </a:endParaRPr>
          </a:p>
          <a:p>
            <a:pPr marL="914400" indent="-914400">
              <a:lnSpc>
                <a:spcPts val="3800"/>
              </a:lnSpc>
              <a:buAutoNum type="arabicPeriod" startAt="3"/>
            </a:pPr>
            <a:r>
              <a:rPr kumimoji="1" lang="ja-JP" altLang="en-US" sz="5400" b="1" dirty="0">
                <a:latin typeface="メイリオ" panose="020B0604030504040204" pitchFamily="50" charset="-128"/>
                <a:ea typeface="メイリオ" panose="020B0604030504040204" pitchFamily="50" charset="-128"/>
              </a:rPr>
              <a:t>お気に入りの絵本やマンガ</a:t>
            </a:r>
            <a:endParaRPr kumimoji="1" lang="en-US" altLang="ja-JP" sz="5400" b="1" dirty="0">
              <a:latin typeface="メイリオ" panose="020B0604030504040204" pitchFamily="50" charset="-128"/>
              <a:ea typeface="メイリオ" panose="020B0604030504040204" pitchFamily="50" charset="-128"/>
            </a:endParaRPr>
          </a:p>
          <a:p>
            <a:pPr marL="0" indent="0">
              <a:lnSpc>
                <a:spcPts val="3800"/>
              </a:lnSpc>
              <a:buNone/>
            </a:pPr>
            <a:endParaRPr lang="en-US" altLang="ja-JP" sz="5400" b="1" dirty="0">
              <a:latin typeface="メイリオ" panose="020B0604030504040204" pitchFamily="50" charset="-128"/>
              <a:ea typeface="メイリオ" panose="020B0604030504040204" pitchFamily="50" charset="-128"/>
            </a:endParaRPr>
          </a:p>
          <a:p>
            <a:pPr marL="0" indent="0">
              <a:lnSpc>
                <a:spcPts val="3800"/>
              </a:lnSpc>
              <a:buNone/>
            </a:pPr>
            <a:endParaRPr lang="en-US" altLang="ja-JP" sz="5400" b="1" dirty="0">
              <a:latin typeface="メイリオ" panose="020B0604030504040204" pitchFamily="50" charset="-128"/>
              <a:ea typeface="メイリオ" panose="020B0604030504040204" pitchFamily="50" charset="-128"/>
            </a:endParaRPr>
          </a:p>
          <a:p>
            <a:pPr marL="0" indent="0">
              <a:lnSpc>
                <a:spcPts val="3800"/>
              </a:lnSpc>
              <a:buNone/>
            </a:pPr>
            <a:r>
              <a:rPr lang="ja-JP" altLang="en-US" sz="5400" b="1" dirty="0">
                <a:latin typeface="メイリオ" panose="020B0604030504040204" pitchFamily="50" charset="-128"/>
                <a:ea typeface="メイリオ" panose="020B0604030504040204" pitchFamily="50" charset="-128"/>
              </a:rPr>
              <a:t>    </a:t>
            </a:r>
            <a:r>
              <a:rPr lang="en-US" altLang="ja-JP" sz="5400" b="1" dirty="0">
                <a:latin typeface="メイリオ" panose="020B0604030504040204" pitchFamily="50" charset="-128"/>
                <a:ea typeface="メイリオ" panose="020B0604030504040204" pitchFamily="50" charset="-128"/>
              </a:rPr>
              <a:t>(</a:t>
            </a:r>
            <a:r>
              <a:rPr lang="ja-JP" altLang="en-US" sz="5400" b="1" dirty="0">
                <a:latin typeface="メイリオ" panose="020B0604030504040204" pitchFamily="50" charset="-128"/>
                <a:ea typeface="メイリオ" panose="020B0604030504040204" pitchFamily="50" charset="-128"/>
              </a:rPr>
              <a:t>友だちと交換して読める）</a:t>
            </a:r>
            <a:endParaRPr lang="en-US" altLang="ja-JP" sz="54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E710186E-79B4-47A3-8D7A-B6963F86ACBD}"/>
              </a:ext>
            </a:extLst>
          </p:cNvPr>
          <p:cNvSpPr txBox="1"/>
          <p:nvPr/>
        </p:nvSpPr>
        <p:spPr>
          <a:xfrm>
            <a:off x="2578311" y="600380"/>
            <a:ext cx="776194" cy="738664"/>
          </a:xfrm>
          <a:prstGeom prst="rect">
            <a:avLst/>
          </a:prstGeom>
          <a:noFill/>
        </p:spPr>
        <p:txBody>
          <a:bodyPr wrap="square" rtlCol="0" anchor="ctr" anchorCtr="0">
            <a:spAutoFit/>
          </a:bodyPr>
          <a:lstStyle/>
          <a:p>
            <a:pPr>
              <a:lnSpc>
                <a:spcPts val="5600"/>
              </a:lnSpc>
            </a:pPr>
            <a:r>
              <a:rPr lang="ja-JP" altLang="en-US" sz="2800" dirty="0">
                <a:latin typeface="メイリオ" panose="020B0604030504040204" pitchFamily="50" charset="-128"/>
                <a:ea typeface="メイリオ" panose="020B0604030504040204" pitchFamily="50" charset="-128"/>
              </a:rPr>
              <a:t>き</a:t>
            </a:r>
            <a:endParaRPr lang="en-US" altLang="ja-JP" sz="28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D20E3EB5-0C7A-4F60-B03B-F6C26C6EB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297" y="4108728"/>
            <a:ext cx="3632946" cy="2588474"/>
          </a:xfrm>
          <a:prstGeom prst="rect">
            <a:avLst/>
          </a:prstGeom>
        </p:spPr>
      </p:pic>
      <p:sp>
        <p:nvSpPr>
          <p:cNvPr id="22" name="テキスト ボックス 21">
            <a:extLst>
              <a:ext uri="{FF2B5EF4-FFF2-40B4-BE49-F238E27FC236}">
                <a16:creationId xmlns:a16="http://schemas.microsoft.com/office/drawing/2014/main" id="{5BB394CF-4D7C-445B-9B0E-C22AF14815CD}"/>
              </a:ext>
            </a:extLst>
          </p:cNvPr>
          <p:cNvSpPr txBox="1"/>
          <p:nvPr/>
        </p:nvSpPr>
        <p:spPr>
          <a:xfrm>
            <a:off x="4875258" y="2416823"/>
            <a:ext cx="1776163" cy="738664"/>
          </a:xfrm>
          <a:prstGeom prst="rect">
            <a:avLst/>
          </a:prstGeom>
          <a:noFill/>
        </p:spPr>
        <p:txBody>
          <a:bodyPr wrap="square" rtlCol="0" anchor="ctr" anchorCtr="0">
            <a:spAutoFit/>
          </a:bodyPr>
          <a:lstStyle/>
          <a:p>
            <a:pPr>
              <a:lnSpc>
                <a:spcPts val="5600"/>
              </a:lnSpc>
            </a:pPr>
            <a:r>
              <a:rPr lang="ja-JP" altLang="en-US" sz="2800" dirty="0">
                <a:latin typeface="メイリオ" panose="020B0604030504040204" pitchFamily="50" charset="-128"/>
                <a:ea typeface="メイリオ" panose="020B0604030504040204" pitchFamily="50" charset="-128"/>
              </a:rPr>
              <a:t>こうかん</a:t>
            </a:r>
            <a:endParaRPr lang="en-US" altLang="ja-JP" sz="2800"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11783E41-CF4A-4448-991C-20C94E012DD8}"/>
              </a:ext>
            </a:extLst>
          </p:cNvPr>
          <p:cNvSpPr txBox="1"/>
          <p:nvPr/>
        </p:nvSpPr>
        <p:spPr>
          <a:xfrm>
            <a:off x="7751931" y="2456060"/>
            <a:ext cx="776193" cy="738664"/>
          </a:xfrm>
          <a:prstGeom prst="rect">
            <a:avLst/>
          </a:prstGeom>
          <a:noFill/>
        </p:spPr>
        <p:txBody>
          <a:bodyPr wrap="square" rtlCol="0" anchor="ctr" anchorCtr="0">
            <a:spAutoFit/>
          </a:bodyPr>
          <a:lstStyle/>
          <a:p>
            <a:pPr>
              <a:lnSpc>
                <a:spcPts val="5600"/>
              </a:lnSpc>
            </a:pPr>
            <a:r>
              <a:rPr lang="ja-JP" altLang="en-US" sz="2800" dirty="0">
                <a:latin typeface="メイリオ" panose="020B0604030504040204" pitchFamily="50" charset="-128"/>
                <a:ea typeface="メイリオ" panose="020B0604030504040204" pitchFamily="50" charset="-128"/>
              </a:rPr>
              <a:t>よ</a:t>
            </a:r>
            <a:endParaRPr lang="en-US" altLang="ja-JP" sz="28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771F0BC5-9240-6D94-E543-6486D1509CAA}"/>
              </a:ext>
            </a:extLst>
          </p:cNvPr>
          <p:cNvSpPr txBox="1"/>
          <p:nvPr/>
        </p:nvSpPr>
        <p:spPr>
          <a:xfrm>
            <a:off x="3941673" y="600380"/>
            <a:ext cx="776194" cy="738664"/>
          </a:xfrm>
          <a:prstGeom prst="rect">
            <a:avLst/>
          </a:prstGeom>
          <a:noFill/>
        </p:spPr>
        <p:txBody>
          <a:bodyPr wrap="square" rtlCol="0" anchor="ctr" anchorCtr="0">
            <a:spAutoFit/>
          </a:bodyPr>
          <a:lstStyle/>
          <a:p>
            <a:pPr>
              <a:lnSpc>
                <a:spcPts val="5600"/>
              </a:lnSpc>
            </a:pPr>
            <a:r>
              <a:rPr lang="ja-JP" altLang="en-US" sz="2800" dirty="0">
                <a:latin typeface="メイリオ" panose="020B0604030504040204" pitchFamily="50" charset="-128"/>
                <a:ea typeface="メイリオ" panose="020B0604030504040204" pitchFamily="50" charset="-128"/>
              </a:rPr>
              <a:t>い</a:t>
            </a:r>
            <a:endParaRPr lang="en-US" altLang="ja-JP" sz="28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F7628CE9-5D5C-488C-7473-88BFC2F1304B}"/>
              </a:ext>
            </a:extLst>
          </p:cNvPr>
          <p:cNvSpPr txBox="1"/>
          <p:nvPr/>
        </p:nvSpPr>
        <p:spPr>
          <a:xfrm>
            <a:off x="6096000" y="600380"/>
            <a:ext cx="1655931" cy="738664"/>
          </a:xfrm>
          <a:prstGeom prst="rect">
            <a:avLst/>
          </a:prstGeom>
          <a:noFill/>
        </p:spPr>
        <p:txBody>
          <a:bodyPr wrap="square" rtlCol="0" anchor="ctr" anchorCtr="0">
            <a:spAutoFit/>
          </a:bodyPr>
          <a:lstStyle/>
          <a:p>
            <a:pPr>
              <a:lnSpc>
                <a:spcPts val="5600"/>
              </a:lnSpc>
            </a:pPr>
            <a:r>
              <a:rPr lang="ja-JP" altLang="en-US" sz="2800" dirty="0">
                <a:latin typeface="メイリオ" panose="020B0604030504040204" pitchFamily="50" charset="-128"/>
                <a:ea typeface="メイリオ" panose="020B0604030504040204" pitchFamily="50" charset="-128"/>
              </a:rPr>
              <a:t>えほん</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FAFE8AC-0751-A93B-3445-27029C054E6D}"/>
              </a:ext>
            </a:extLst>
          </p:cNvPr>
          <p:cNvSpPr txBox="1"/>
          <p:nvPr/>
        </p:nvSpPr>
        <p:spPr>
          <a:xfrm>
            <a:off x="2132548" y="2416823"/>
            <a:ext cx="1164291" cy="738664"/>
          </a:xfrm>
          <a:prstGeom prst="rect">
            <a:avLst/>
          </a:prstGeom>
          <a:noFill/>
        </p:spPr>
        <p:txBody>
          <a:bodyPr wrap="square" rtlCol="0" anchor="ctr" anchorCtr="0">
            <a:spAutoFit/>
          </a:bodyPr>
          <a:lstStyle/>
          <a:p>
            <a:pPr>
              <a:lnSpc>
                <a:spcPts val="5600"/>
              </a:lnSpc>
            </a:pPr>
            <a:r>
              <a:rPr lang="ja-JP" altLang="en-US" sz="2800" dirty="0">
                <a:latin typeface="メイリオ" panose="020B0604030504040204" pitchFamily="50" charset="-128"/>
                <a:ea typeface="メイリオ" panose="020B0604030504040204" pitchFamily="50" charset="-128"/>
              </a:rPr>
              <a:t>とも</a:t>
            </a:r>
            <a:endParaRPr lang="en-US" altLang="ja-JP" sz="28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CF6A25C7-51B8-2CEC-9515-703D00E992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570" y="3924562"/>
            <a:ext cx="2937706" cy="2668637"/>
          </a:xfrm>
          <a:prstGeom prst="rect">
            <a:avLst/>
          </a:prstGeom>
        </p:spPr>
      </p:pic>
    </p:spTree>
    <p:extLst>
      <p:ext uri="{BB962C8B-B14F-4D97-AF65-F5344CB8AC3E}">
        <p14:creationId xmlns:p14="http://schemas.microsoft.com/office/powerpoint/2010/main" val="349009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78C05-D4CE-45E0-8DA0-16A91B8FCA4B}"/>
              </a:ext>
            </a:extLst>
          </p:cNvPr>
          <p:cNvSpPr>
            <a:spLocks noGrp="1"/>
          </p:cNvSpPr>
          <p:nvPr>
            <p:ph type="ctrTitle"/>
          </p:nvPr>
        </p:nvSpPr>
        <p:spPr>
          <a:xfrm>
            <a:off x="3094753" y="1691046"/>
            <a:ext cx="5826435" cy="609600"/>
          </a:xfrm>
        </p:spPr>
        <p:txBody>
          <a:bodyPr>
            <a:normAutofit fontScale="90000"/>
          </a:bodyPr>
          <a:lstStyle/>
          <a:p>
            <a:r>
              <a:rPr kumimoji="1" lang="ja-JP" altLang="en-US" sz="3200" dirty="0"/>
              <a:t>令和</a:t>
            </a:r>
            <a:r>
              <a:rPr kumimoji="1" lang="en-US" altLang="ja-JP" sz="3200" dirty="0"/>
              <a:t>4</a:t>
            </a:r>
            <a:r>
              <a:rPr kumimoji="1" lang="ja-JP" altLang="en-US" sz="3200" dirty="0"/>
              <a:t>年度　小学校での防災教育</a:t>
            </a:r>
          </a:p>
        </p:txBody>
      </p:sp>
      <p:sp>
        <p:nvSpPr>
          <p:cNvPr id="3" name="字幕 2">
            <a:extLst>
              <a:ext uri="{FF2B5EF4-FFF2-40B4-BE49-F238E27FC236}">
                <a16:creationId xmlns:a16="http://schemas.microsoft.com/office/drawing/2014/main" id="{931060EE-6C34-46DA-8F30-AB9A4F9BA488}"/>
              </a:ext>
            </a:extLst>
          </p:cNvPr>
          <p:cNvSpPr>
            <a:spLocks noGrp="1"/>
          </p:cNvSpPr>
          <p:nvPr>
            <p:ph type="subTitle" idx="1"/>
          </p:nvPr>
        </p:nvSpPr>
        <p:spPr>
          <a:xfrm>
            <a:off x="1882588" y="2634227"/>
            <a:ext cx="8175812" cy="1246094"/>
          </a:xfrm>
        </p:spPr>
        <p:txBody>
          <a:bodyPr>
            <a:normAutofit/>
          </a:bodyPr>
          <a:lstStyle/>
          <a:p>
            <a:r>
              <a:rPr kumimoji="1" lang="ja-JP" altLang="en-US" sz="6000" b="1" dirty="0"/>
              <a:t>金沢市○○小学校</a:t>
            </a:r>
          </a:p>
        </p:txBody>
      </p:sp>
      <p:sp>
        <p:nvSpPr>
          <p:cNvPr id="4" name="タイトル 1">
            <a:extLst>
              <a:ext uri="{FF2B5EF4-FFF2-40B4-BE49-F238E27FC236}">
                <a16:creationId xmlns:a16="http://schemas.microsoft.com/office/drawing/2014/main" id="{3D8FE88F-9964-4DD7-9CDE-46FE45A7F677}"/>
              </a:ext>
            </a:extLst>
          </p:cNvPr>
          <p:cNvSpPr txBox="1">
            <a:spLocks/>
          </p:cNvSpPr>
          <p:nvPr/>
        </p:nvSpPr>
        <p:spPr>
          <a:xfrm>
            <a:off x="1882588" y="4088939"/>
            <a:ext cx="7198659"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t>令和</a:t>
            </a:r>
            <a:r>
              <a:rPr lang="en-US" altLang="ja-JP" sz="3200" dirty="0"/>
              <a:t>5</a:t>
            </a:r>
            <a:r>
              <a:rPr lang="ja-JP" altLang="en-US" sz="3200" dirty="0"/>
              <a:t>年</a:t>
            </a:r>
            <a:r>
              <a:rPr lang="en-US" altLang="ja-JP" sz="3200" dirty="0"/>
              <a:t>2</a:t>
            </a:r>
            <a:r>
              <a:rPr lang="ja-JP" altLang="en-US" sz="3200" dirty="0"/>
              <a:t>月</a:t>
            </a:r>
            <a:r>
              <a:rPr lang="en-US" altLang="ja-JP" sz="3200" dirty="0"/>
              <a:t>11</a:t>
            </a:r>
            <a:r>
              <a:rPr lang="ja-JP" altLang="en-US" sz="3200" dirty="0"/>
              <a:t>日</a:t>
            </a:r>
          </a:p>
        </p:txBody>
      </p:sp>
      <p:sp>
        <p:nvSpPr>
          <p:cNvPr id="5" name="タイトル 1">
            <a:extLst>
              <a:ext uri="{FF2B5EF4-FFF2-40B4-BE49-F238E27FC236}">
                <a16:creationId xmlns:a16="http://schemas.microsoft.com/office/drawing/2014/main" id="{FCE9C678-A6F9-4CF7-B0F9-2D2F0AE607F9}"/>
              </a:ext>
            </a:extLst>
          </p:cNvPr>
          <p:cNvSpPr txBox="1">
            <a:spLocks/>
          </p:cNvSpPr>
          <p:nvPr/>
        </p:nvSpPr>
        <p:spPr>
          <a:xfrm>
            <a:off x="2496670" y="5975302"/>
            <a:ext cx="7198659"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dirty="0"/>
              <a:t>かなざわコミュニティ防災士ネットワーク</a:t>
            </a:r>
          </a:p>
        </p:txBody>
      </p:sp>
      <p:pic>
        <p:nvPicPr>
          <p:cNvPr id="6" name="図 5">
            <a:extLst>
              <a:ext uri="{FF2B5EF4-FFF2-40B4-BE49-F238E27FC236}">
                <a16:creationId xmlns:a16="http://schemas.microsoft.com/office/drawing/2014/main" id="{9021A2DE-9B0C-40CD-8DC5-0F59B9E8B675}"/>
              </a:ext>
            </a:extLst>
          </p:cNvPr>
          <p:cNvPicPr>
            <a:picLocks noChangeAspect="1"/>
          </p:cNvPicPr>
          <p:nvPr/>
        </p:nvPicPr>
        <p:blipFill rotWithShape="1">
          <a:blip r:embed="rId3">
            <a:extLst>
              <a:ext uri="{28A0092B-C50C-407E-A947-70E740481C1C}">
                <a14:useLocalDpi xmlns:a14="http://schemas.microsoft.com/office/drawing/2010/main" val="0"/>
              </a:ext>
            </a:extLst>
          </a:blip>
          <a:srcRect l="35727" t="26976" r="39142" b="9519"/>
          <a:stretch/>
        </p:blipFill>
        <p:spPr>
          <a:xfrm>
            <a:off x="2497012" y="6091344"/>
            <a:ext cx="597741" cy="521837"/>
          </a:xfrm>
          <a:prstGeom prst="rect">
            <a:avLst/>
          </a:prstGeom>
        </p:spPr>
      </p:pic>
    </p:spTree>
    <p:extLst>
      <p:ext uri="{BB962C8B-B14F-4D97-AF65-F5344CB8AC3E}">
        <p14:creationId xmlns:p14="http://schemas.microsoft.com/office/powerpoint/2010/main" val="1155748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D42B5957-7F11-4FBE-9ABC-C2ACD35367FD}"/>
              </a:ext>
            </a:extLst>
          </p:cNvPr>
          <p:cNvSpPr>
            <a:spLocks noGrp="1"/>
          </p:cNvSpPr>
          <p:nvPr>
            <p:ph idx="1"/>
          </p:nvPr>
        </p:nvSpPr>
        <p:spPr>
          <a:xfrm>
            <a:off x="428367" y="675654"/>
            <a:ext cx="11005751" cy="5112163"/>
          </a:xfrm>
        </p:spPr>
        <p:txBody>
          <a:bodyPr>
            <a:noAutofit/>
          </a:bodyPr>
          <a:lstStyle/>
          <a:p>
            <a:pPr marL="0" indent="0">
              <a:lnSpc>
                <a:spcPts val="3800"/>
              </a:lnSpc>
              <a:buNone/>
            </a:pPr>
            <a:endParaRPr kumimoji="1" lang="en-US" altLang="ja-JP" dirty="0">
              <a:latin typeface="メイリオ" panose="020B0604030504040204" pitchFamily="50" charset="-128"/>
              <a:ea typeface="メイリオ" panose="020B0604030504040204" pitchFamily="50" charset="-128"/>
            </a:endParaRPr>
          </a:p>
          <a:p>
            <a:pPr marL="914400" indent="-914400">
              <a:lnSpc>
                <a:spcPts val="3800"/>
              </a:lnSpc>
              <a:buAutoNum type="arabicPeriod" startAt="4"/>
            </a:pPr>
            <a:r>
              <a:rPr lang="ja-JP" altLang="en-US" sz="5400" b="1" dirty="0">
                <a:latin typeface="メイリオ" panose="020B0604030504040204" pitchFamily="50" charset="-128"/>
                <a:ea typeface="メイリオ" panose="020B0604030504040204" pitchFamily="50" charset="-128"/>
              </a:rPr>
              <a:t>クレヨンなどのお絵かき道具</a:t>
            </a:r>
            <a:endParaRPr lang="en-US" altLang="ja-JP" sz="5400" b="1" dirty="0">
              <a:latin typeface="メイリオ" panose="020B0604030504040204" pitchFamily="50" charset="-128"/>
              <a:ea typeface="メイリオ" panose="020B0604030504040204" pitchFamily="50" charset="-128"/>
            </a:endParaRPr>
          </a:p>
          <a:p>
            <a:pPr marL="0" indent="0">
              <a:lnSpc>
                <a:spcPts val="3800"/>
              </a:lnSpc>
              <a:buNone/>
            </a:pPr>
            <a:r>
              <a:rPr lang="en-US" altLang="ja-JP" sz="5400" b="1" dirty="0">
                <a:latin typeface="メイリオ" panose="020B0604030504040204" pitchFamily="50" charset="-128"/>
                <a:ea typeface="メイリオ" panose="020B0604030504040204" pitchFamily="50" charset="-128"/>
              </a:rPr>
              <a:t>  </a:t>
            </a:r>
          </a:p>
          <a:p>
            <a:pPr marL="0" indent="0">
              <a:lnSpc>
                <a:spcPts val="3800"/>
              </a:lnSpc>
              <a:buNone/>
            </a:pPr>
            <a:r>
              <a:rPr lang="ja-JP" altLang="en-US" sz="5400" b="1" dirty="0">
                <a:latin typeface="メイリオ" panose="020B0604030504040204" pitchFamily="50" charset="-128"/>
                <a:ea typeface="メイリオ" panose="020B0604030504040204" pitchFamily="50" charset="-128"/>
              </a:rPr>
              <a:t>　　　　　　　　　　　 　    など</a:t>
            </a:r>
            <a:endParaRPr kumimoji="1" lang="ja-JP" altLang="en-US" sz="5400" b="1" dirty="0">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3FECAA0B-C11B-45FB-A6E7-10C5F675802C}"/>
              </a:ext>
            </a:extLst>
          </p:cNvPr>
          <p:cNvSpPr txBox="1"/>
          <p:nvPr/>
        </p:nvSpPr>
        <p:spPr>
          <a:xfrm>
            <a:off x="6987849" y="331036"/>
            <a:ext cx="776193" cy="738664"/>
          </a:xfrm>
          <a:prstGeom prst="rect">
            <a:avLst/>
          </a:prstGeom>
          <a:noFill/>
        </p:spPr>
        <p:txBody>
          <a:bodyPr wrap="square" rtlCol="0" anchor="ctr" anchorCtr="0">
            <a:spAutoFit/>
          </a:bodyPr>
          <a:lstStyle/>
          <a:p>
            <a:pPr>
              <a:lnSpc>
                <a:spcPts val="5600"/>
              </a:lnSpc>
            </a:pPr>
            <a:r>
              <a:rPr lang="ja-JP" altLang="en-US" sz="2800" dirty="0">
                <a:latin typeface="メイリオ" panose="020B0604030504040204" pitchFamily="50" charset="-128"/>
                <a:ea typeface="メイリオ" panose="020B0604030504040204" pitchFamily="50" charset="-128"/>
              </a:rPr>
              <a:t>え</a:t>
            </a:r>
            <a:endParaRPr lang="en-US" altLang="ja-JP" sz="2800"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F61246C1-08C2-43B7-9DB9-D2F2AD4F4DCE}"/>
              </a:ext>
            </a:extLst>
          </p:cNvPr>
          <p:cNvSpPr txBox="1"/>
          <p:nvPr/>
        </p:nvSpPr>
        <p:spPr>
          <a:xfrm>
            <a:off x="9035584" y="365677"/>
            <a:ext cx="1508849" cy="738664"/>
          </a:xfrm>
          <a:prstGeom prst="rect">
            <a:avLst/>
          </a:prstGeom>
          <a:noFill/>
        </p:spPr>
        <p:txBody>
          <a:bodyPr wrap="square" rtlCol="0" anchor="ctr" anchorCtr="0">
            <a:spAutoFit/>
          </a:bodyPr>
          <a:lstStyle/>
          <a:p>
            <a:pPr>
              <a:lnSpc>
                <a:spcPts val="5600"/>
              </a:lnSpc>
            </a:pPr>
            <a:r>
              <a:rPr lang="ja-JP" altLang="en-US" sz="2800" dirty="0">
                <a:latin typeface="メイリオ" panose="020B0604030504040204" pitchFamily="50" charset="-128"/>
                <a:ea typeface="メイリオ" panose="020B0604030504040204" pitchFamily="50" charset="-128"/>
              </a:rPr>
              <a:t>どうぐ</a:t>
            </a:r>
            <a:endParaRPr lang="en-US" altLang="ja-JP" sz="28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66293252-CA66-D7C0-B052-A4011DF15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116" y="1973869"/>
            <a:ext cx="4205174" cy="4518454"/>
          </a:xfrm>
          <a:prstGeom prst="rect">
            <a:avLst/>
          </a:prstGeom>
        </p:spPr>
      </p:pic>
      <p:pic>
        <p:nvPicPr>
          <p:cNvPr id="7" name="図 6">
            <a:extLst>
              <a:ext uri="{FF2B5EF4-FFF2-40B4-BE49-F238E27FC236}">
                <a16:creationId xmlns:a16="http://schemas.microsoft.com/office/drawing/2014/main" id="{8AAB2452-5E81-46E7-9417-24D39EDAD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906" y="2127422"/>
            <a:ext cx="4010420" cy="3517557"/>
          </a:xfrm>
          <a:prstGeom prst="rect">
            <a:avLst/>
          </a:prstGeom>
        </p:spPr>
      </p:pic>
    </p:spTree>
    <p:extLst>
      <p:ext uri="{BB962C8B-B14F-4D97-AF65-F5344CB8AC3E}">
        <p14:creationId xmlns:p14="http://schemas.microsoft.com/office/powerpoint/2010/main" val="4078009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B23EAB-FBC0-B4A2-6782-C1FF53548697}"/>
              </a:ext>
            </a:extLst>
          </p:cNvPr>
          <p:cNvSpPr>
            <a:spLocks noGrp="1"/>
          </p:cNvSpPr>
          <p:nvPr>
            <p:ph type="title"/>
          </p:nvPr>
        </p:nvSpPr>
        <p:spPr>
          <a:xfrm>
            <a:off x="1216404" y="2384473"/>
            <a:ext cx="9434818" cy="1325563"/>
          </a:xfrm>
        </p:spPr>
        <p:txBody>
          <a:bodyPr>
            <a:normAutofit/>
          </a:bodyPr>
          <a:lstStyle/>
          <a:p>
            <a:r>
              <a:rPr kumimoji="1" lang="ja-JP" altLang="en-US" sz="6600" b="1" dirty="0">
                <a:latin typeface="メイリオ" panose="020B0604030504040204" pitchFamily="50" charset="-128"/>
                <a:ea typeface="メイリオ" panose="020B0604030504040204" pitchFamily="50" charset="-128"/>
              </a:rPr>
              <a:t>何よりも大事なものは</a:t>
            </a:r>
            <a:r>
              <a:rPr kumimoji="1" lang="en-US" altLang="ja-JP" sz="6600" b="1" dirty="0">
                <a:latin typeface="メイリオ" panose="020B0604030504040204" pitchFamily="50" charset="-128"/>
                <a:ea typeface="メイリオ" panose="020B0604030504040204" pitchFamily="50" charset="-128"/>
              </a:rPr>
              <a:t>…</a:t>
            </a:r>
            <a:r>
              <a:rPr kumimoji="1" lang="ja-JP" altLang="en-US" sz="6600" b="1" dirty="0">
                <a:latin typeface="メイリオ" panose="020B0604030504040204" pitchFamily="50" charset="-128"/>
                <a:ea typeface="メイリオ" panose="020B0604030504040204" pitchFamily="50" charset="-128"/>
              </a:rPr>
              <a:t>。</a:t>
            </a:r>
          </a:p>
        </p:txBody>
      </p:sp>
      <p:sp>
        <p:nvSpPr>
          <p:cNvPr id="3" name="テキスト ボックス 2">
            <a:extLst>
              <a:ext uri="{FF2B5EF4-FFF2-40B4-BE49-F238E27FC236}">
                <a16:creationId xmlns:a16="http://schemas.microsoft.com/office/drawing/2014/main" id="{9F29E261-C4E7-70A1-C669-020BFDA6EB2A}"/>
              </a:ext>
            </a:extLst>
          </p:cNvPr>
          <p:cNvSpPr txBox="1"/>
          <p:nvPr/>
        </p:nvSpPr>
        <p:spPr>
          <a:xfrm>
            <a:off x="4941756" y="1741471"/>
            <a:ext cx="1508849" cy="738664"/>
          </a:xfrm>
          <a:prstGeom prst="rect">
            <a:avLst/>
          </a:prstGeom>
          <a:noFill/>
        </p:spPr>
        <p:txBody>
          <a:bodyPr wrap="square" rtlCol="0" anchor="ctr" anchorCtr="0">
            <a:spAutoFit/>
          </a:bodyPr>
          <a:lstStyle/>
          <a:p>
            <a:pPr>
              <a:lnSpc>
                <a:spcPts val="5600"/>
              </a:lnSpc>
            </a:pPr>
            <a:r>
              <a:rPr lang="ja-JP" altLang="en-US" sz="2800" dirty="0">
                <a:latin typeface="メイリオ" panose="020B0604030504040204" pitchFamily="50" charset="-128"/>
                <a:ea typeface="メイリオ" panose="020B0604030504040204" pitchFamily="50" charset="-128"/>
              </a:rPr>
              <a:t>だいじ</a:t>
            </a:r>
            <a:endParaRPr lang="en-US" altLang="ja-JP" sz="28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1E28A27A-79D5-8F50-8193-5FE47919FAED}"/>
              </a:ext>
            </a:extLst>
          </p:cNvPr>
          <p:cNvSpPr txBox="1"/>
          <p:nvPr/>
        </p:nvSpPr>
        <p:spPr>
          <a:xfrm>
            <a:off x="1394611" y="1825361"/>
            <a:ext cx="1508849" cy="738664"/>
          </a:xfrm>
          <a:prstGeom prst="rect">
            <a:avLst/>
          </a:prstGeom>
          <a:noFill/>
        </p:spPr>
        <p:txBody>
          <a:bodyPr wrap="square" rtlCol="0" anchor="ctr" anchorCtr="0">
            <a:spAutoFit/>
          </a:bodyPr>
          <a:lstStyle/>
          <a:p>
            <a:pPr>
              <a:lnSpc>
                <a:spcPts val="5600"/>
              </a:lnSpc>
            </a:pPr>
            <a:r>
              <a:rPr lang="ja-JP" altLang="en-US" sz="2800" dirty="0">
                <a:latin typeface="メイリオ" panose="020B0604030504040204" pitchFamily="50" charset="-128"/>
                <a:ea typeface="メイリオ" panose="020B0604030504040204" pitchFamily="50" charset="-128"/>
              </a:rPr>
              <a:t>なに</a:t>
            </a:r>
            <a:endParaRPr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56578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9BD3158-5B87-B1EA-700F-BB858B43E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427" y="778436"/>
            <a:ext cx="8593025" cy="6079564"/>
          </a:xfrm>
          <a:prstGeom prst="rect">
            <a:avLst/>
          </a:prstGeom>
        </p:spPr>
      </p:pic>
      <p:sp>
        <p:nvSpPr>
          <p:cNvPr id="2" name="タイトル 1">
            <a:extLst>
              <a:ext uri="{FF2B5EF4-FFF2-40B4-BE49-F238E27FC236}">
                <a16:creationId xmlns:a16="http://schemas.microsoft.com/office/drawing/2014/main" id="{21A40DB1-FF22-F060-3FBC-8E6CABBF75BF}"/>
              </a:ext>
            </a:extLst>
          </p:cNvPr>
          <p:cNvSpPr>
            <a:spLocks noGrp="1"/>
          </p:cNvSpPr>
          <p:nvPr>
            <p:ph type="title"/>
          </p:nvPr>
        </p:nvSpPr>
        <p:spPr>
          <a:xfrm>
            <a:off x="2896923" y="0"/>
            <a:ext cx="5703380" cy="1325563"/>
          </a:xfrm>
        </p:spPr>
        <p:txBody>
          <a:bodyPr>
            <a:normAutofit/>
          </a:bodyPr>
          <a:lstStyle/>
          <a:p>
            <a:r>
              <a:rPr kumimoji="1" lang="ja-JP" altLang="en-US" sz="4800" b="1" dirty="0">
                <a:solidFill>
                  <a:srgbClr val="0070C0"/>
                </a:solidFill>
                <a:latin typeface="メイリオ" panose="020B0604030504040204" pitchFamily="50" charset="-128"/>
                <a:ea typeface="メイリオ" panose="020B0604030504040204" pitchFamily="50" charset="-128"/>
              </a:rPr>
              <a:t>パーソナル カード</a:t>
            </a:r>
          </a:p>
        </p:txBody>
      </p:sp>
    </p:spTree>
    <p:extLst>
      <p:ext uri="{BB962C8B-B14F-4D97-AF65-F5344CB8AC3E}">
        <p14:creationId xmlns:p14="http://schemas.microsoft.com/office/powerpoint/2010/main" val="3767728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47B5B49-31D8-4CDB-886E-A0E6F9BE5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951" y="1033713"/>
            <a:ext cx="8174145" cy="5758384"/>
          </a:xfrm>
          <a:prstGeom prst="rect">
            <a:avLst/>
          </a:prstGeom>
        </p:spPr>
      </p:pic>
      <p:sp>
        <p:nvSpPr>
          <p:cNvPr id="2" name="タイトル 1">
            <a:extLst>
              <a:ext uri="{FF2B5EF4-FFF2-40B4-BE49-F238E27FC236}">
                <a16:creationId xmlns:a16="http://schemas.microsoft.com/office/drawing/2014/main" id="{D070CD3E-BAA0-51D9-A96F-477804A24549}"/>
              </a:ext>
            </a:extLst>
          </p:cNvPr>
          <p:cNvSpPr>
            <a:spLocks noGrp="1"/>
          </p:cNvSpPr>
          <p:nvPr>
            <p:ph type="title"/>
          </p:nvPr>
        </p:nvSpPr>
        <p:spPr>
          <a:xfrm>
            <a:off x="2896923" y="0"/>
            <a:ext cx="5703380" cy="1325563"/>
          </a:xfrm>
        </p:spPr>
        <p:txBody>
          <a:bodyPr>
            <a:normAutofit/>
          </a:bodyPr>
          <a:lstStyle/>
          <a:p>
            <a:r>
              <a:rPr kumimoji="1" lang="ja-JP" altLang="en-US" sz="4800" b="1" dirty="0">
                <a:solidFill>
                  <a:srgbClr val="0070C0"/>
                </a:solidFill>
                <a:latin typeface="メイリオ" panose="020B0604030504040204" pitchFamily="50" charset="-128"/>
                <a:ea typeface="メイリオ" panose="020B0604030504040204" pitchFamily="50" charset="-128"/>
              </a:rPr>
              <a:t>パーソナル カード</a:t>
            </a:r>
          </a:p>
        </p:txBody>
      </p:sp>
    </p:spTree>
    <p:extLst>
      <p:ext uri="{BB962C8B-B14F-4D97-AF65-F5344CB8AC3E}">
        <p14:creationId xmlns:p14="http://schemas.microsoft.com/office/powerpoint/2010/main" val="3159098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2CFB053-8126-45E1-8C1A-A1A742D7D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29000"/>
            <a:ext cx="3010279" cy="2990981"/>
          </a:xfrm>
          <a:prstGeom prst="rect">
            <a:avLst/>
          </a:prstGeom>
        </p:spPr>
      </p:pic>
      <p:pic>
        <p:nvPicPr>
          <p:cNvPr id="16" name="図 15">
            <a:extLst>
              <a:ext uri="{FF2B5EF4-FFF2-40B4-BE49-F238E27FC236}">
                <a16:creationId xmlns:a16="http://schemas.microsoft.com/office/drawing/2014/main" id="{120361FB-F2A7-404E-9AB9-011046712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836" y="1668544"/>
            <a:ext cx="4091067" cy="2908493"/>
          </a:xfrm>
          <a:prstGeom prst="rect">
            <a:avLst/>
          </a:prstGeom>
        </p:spPr>
      </p:pic>
      <p:sp>
        <p:nvSpPr>
          <p:cNvPr id="2" name="テキスト ボックス 1">
            <a:extLst>
              <a:ext uri="{FF2B5EF4-FFF2-40B4-BE49-F238E27FC236}">
                <a16:creationId xmlns:a16="http://schemas.microsoft.com/office/drawing/2014/main" id="{565F5B8A-7AA5-4808-A914-949718232F99}"/>
              </a:ext>
            </a:extLst>
          </p:cNvPr>
          <p:cNvSpPr txBox="1"/>
          <p:nvPr/>
        </p:nvSpPr>
        <p:spPr>
          <a:xfrm>
            <a:off x="1457509" y="735707"/>
            <a:ext cx="8748173" cy="769441"/>
          </a:xfrm>
          <a:prstGeom prst="rect">
            <a:avLst/>
          </a:prstGeom>
          <a:noFill/>
        </p:spPr>
        <p:txBody>
          <a:bodyPr wrap="square" rtlCol="0">
            <a:spAutoFit/>
          </a:bodyPr>
          <a:lstStyle/>
          <a:p>
            <a:r>
              <a:rPr kumimoji="1" lang="ja-JP" altLang="en-US" sz="4400" b="1" dirty="0">
                <a:solidFill>
                  <a:srgbClr val="FF0000"/>
                </a:solidFill>
                <a:latin typeface="メイリオ" panose="020B0604030504040204" pitchFamily="50" charset="-128"/>
                <a:ea typeface="メイリオ" panose="020B0604030504040204" pitchFamily="50" charset="-128"/>
              </a:rPr>
              <a:t>避難用品をいつ準備すればよい？</a:t>
            </a:r>
            <a:endParaRPr kumimoji="1" lang="ja-JP" altLang="en-US" sz="44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85399DB6-B91D-419E-B295-7953872E3370}"/>
              </a:ext>
            </a:extLst>
          </p:cNvPr>
          <p:cNvSpPr txBox="1"/>
          <p:nvPr/>
        </p:nvSpPr>
        <p:spPr>
          <a:xfrm>
            <a:off x="1893466" y="164039"/>
            <a:ext cx="2275883" cy="571668"/>
          </a:xfrm>
          <a:prstGeom prst="rect">
            <a:avLst/>
          </a:prstGeom>
          <a:noFill/>
        </p:spPr>
        <p:txBody>
          <a:bodyPr wrap="square" rtlCol="0" anchor="ctr" anchorCtr="0">
            <a:spAutoFit/>
          </a:bodyPr>
          <a:lstStyle/>
          <a:p>
            <a:pPr>
              <a:lnSpc>
                <a:spcPts val="5600"/>
              </a:lnSpc>
            </a:pPr>
            <a:r>
              <a:rPr lang="ja-JP" altLang="en-US" dirty="0">
                <a:latin typeface="メイリオ" panose="020B0604030504040204" pitchFamily="50" charset="-128"/>
                <a:ea typeface="メイリオ" panose="020B0604030504040204" pitchFamily="50" charset="-128"/>
              </a:rPr>
              <a:t>ひなんようひん</a:t>
            </a:r>
            <a:endParaRPr lang="en-US" altLang="ja-JP"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8F3A6B49-0929-434F-B49C-9311935B5C8A}"/>
              </a:ext>
            </a:extLst>
          </p:cNvPr>
          <p:cNvSpPr txBox="1"/>
          <p:nvPr/>
        </p:nvSpPr>
        <p:spPr>
          <a:xfrm>
            <a:off x="5560494" y="99777"/>
            <a:ext cx="2275883" cy="700192"/>
          </a:xfrm>
          <a:prstGeom prst="rect">
            <a:avLst/>
          </a:prstGeom>
          <a:noFill/>
        </p:spPr>
        <p:txBody>
          <a:bodyPr wrap="square" rtlCol="0" anchor="ctr" anchorCtr="0">
            <a:spAutoFit/>
          </a:bodyPr>
          <a:lstStyle/>
          <a:p>
            <a:pPr>
              <a:lnSpc>
                <a:spcPts val="5600"/>
              </a:lnSpc>
            </a:pPr>
            <a:r>
              <a:rPr lang="ja-JP" altLang="en-US" dirty="0">
                <a:latin typeface="メイリオ" panose="020B0604030504040204" pitchFamily="50" charset="-128"/>
                <a:ea typeface="メイリオ" panose="020B0604030504040204" pitchFamily="50" charset="-128"/>
              </a:rPr>
              <a:t>じゅんび</a:t>
            </a:r>
            <a:endParaRPr lang="en-US" altLang="ja-JP" dirty="0">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036A5E80-3B55-4B88-9240-3E25DA2526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097" y="1371637"/>
            <a:ext cx="5079294" cy="4461125"/>
          </a:xfrm>
          <a:prstGeom prst="rect">
            <a:avLst/>
          </a:prstGeom>
        </p:spPr>
      </p:pic>
      <p:pic>
        <p:nvPicPr>
          <p:cNvPr id="14" name="図 13">
            <a:extLst>
              <a:ext uri="{FF2B5EF4-FFF2-40B4-BE49-F238E27FC236}">
                <a16:creationId xmlns:a16="http://schemas.microsoft.com/office/drawing/2014/main" id="{6B765620-3A77-4A05-85AC-F0CFB4DCFC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020190" y="3497975"/>
            <a:ext cx="2650191" cy="3199770"/>
          </a:xfrm>
          <a:prstGeom prst="rect">
            <a:avLst/>
          </a:prstGeom>
        </p:spPr>
      </p:pic>
    </p:spTree>
    <p:extLst>
      <p:ext uri="{BB962C8B-B14F-4D97-AF65-F5344CB8AC3E}">
        <p14:creationId xmlns:p14="http://schemas.microsoft.com/office/powerpoint/2010/main" val="4175027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0965BC7E-A649-42A4-8BAC-D7722553B3F9}"/>
              </a:ext>
            </a:extLst>
          </p:cNvPr>
          <p:cNvSpPr txBox="1"/>
          <p:nvPr/>
        </p:nvSpPr>
        <p:spPr>
          <a:xfrm>
            <a:off x="452487" y="3548850"/>
            <a:ext cx="10944520" cy="538609"/>
          </a:xfrm>
          <a:prstGeom prst="rect">
            <a:avLst/>
          </a:prstGeom>
          <a:noFill/>
        </p:spPr>
        <p:txBody>
          <a:bodyPr wrap="square">
            <a:spAutoFit/>
          </a:bodyPr>
          <a:lstStyle/>
          <a:p>
            <a:pPr algn="ctr">
              <a:lnSpc>
                <a:spcPts val="2000"/>
              </a:lnSpc>
            </a:pPr>
            <a:r>
              <a:rPr lang="ja-JP" altLang="en-US" sz="66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避難用品</a:t>
            </a:r>
            <a:r>
              <a:rPr lang="ja-JP" altLang="en-US" sz="6600" b="1" kern="100" dirty="0">
                <a:latin typeface="メイリオ" panose="020B0604030504040204" pitchFamily="50" charset="-128"/>
                <a:ea typeface="メイリオ" panose="020B0604030504040204" pitchFamily="50" charset="-128"/>
                <a:cs typeface="Times New Roman" panose="02020603050405020304" pitchFamily="18" charset="0"/>
              </a:rPr>
              <a:t>についてのまとめ</a:t>
            </a:r>
            <a:endParaRPr lang="ja-JP" alt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CC9CF08A-EB05-40AF-B9CC-070AE7F87AD5}"/>
              </a:ext>
            </a:extLst>
          </p:cNvPr>
          <p:cNvSpPr txBox="1"/>
          <p:nvPr/>
        </p:nvSpPr>
        <p:spPr>
          <a:xfrm>
            <a:off x="920839" y="2301182"/>
            <a:ext cx="3179820" cy="738664"/>
          </a:xfrm>
          <a:prstGeom prst="rect">
            <a:avLst/>
          </a:prstGeom>
          <a:noFill/>
        </p:spPr>
        <p:txBody>
          <a:bodyPr wrap="square" rtlCol="0" anchor="ctr" anchorCtr="0">
            <a:spAutoFit/>
          </a:bodyPr>
          <a:lstStyle/>
          <a:p>
            <a:pPr algn="dist">
              <a:lnSpc>
                <a:spcPts val="5600"/>
              </a:lnSpc>
            </a:pPr>
            <a:r>
              <a:rPr lang="ja-JP" altLang="en-US" sz="2800" spc="100" dirty="0">
                <a:latin typeface="メイリオ" panose="020B0604030504040204" pitchFamily="50" charset="-128"/>
                <a:ea typeface="メイリオ" panose="020B0604030504040204" pitchFamily="50" charset="-128"/>
              </a:rPr>
              <a:t>ひなんようひん</a:t>
            </a:r>
            <a:endParaRPr lang="en-US" altLang="ja-JP" sz="28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45046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B831874-10EC-FFB6-1173-AFA65DFAFC67}"/>
              </a:ext>
            </a:extLst>
          </p:cNvPr>
          <p:cNvGrpSpPr/>
          <p:nvPr/>
        </p:nvGrpSpPr>
        <p:grpSpPr>
          <a:xfrm>
            <a:off x="2300141" y="245097"/>
            <a:ext cx="7880808" cy="6768445"/>
            <a:chOff x="1392071" y="1303399"/>
            <a:chExt cx="3875965" cy="3380723"/>
          </a:xfrm>
        </p:grpSpPr>
        <p:pic>
          <p:nvPicPr>
            <p:cNvPr id="3" name="図 2">
              <a:extLst>
                <a:ext uri="{FF2B5EF4-FFF2-40B4-BE49-F238E27FC236}">
                  <a16:creationId xmlns:a16="http://schemas.microsoft.com/office/drawing/2014/main" id="{57A469E4-3567-EDD6-5C6F-D7B3ED8F2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92071" y="1303399"/>
              <a:ext cx="3875965" cy="3380723"/>
            </a:xfrm>
            <a:prstGeom prst="rect">
              <a:avLst/>
            </a:prstGeom>
          </p:spPr>
        </p:pic>
        <p:sp>
          <p:nvSpPr>
            <p:cNvPr id="4" name="吹き出し: 円形 3">
              <a:extLst>
                <a:ext uri="{FF2B5EF4-FFF2-40B4-BE49-F238E27FC236}">
                  <a16:creationId xmlns:a16="http://schemas.microsoft.com/office/drawing/2014/main" id="{15AD1D11-D778-24D0-4680-0F046760A724}"/>
                </a:ext>
              </a:extLst>
            </p:cNvPr>
            <p:cNvSpPr/>
            <p:nvPr/>
          </p:nvSpPr>
          <p:spPr>
            <a:xfrm>
              <a:off x="1488696" y="1323833"/>
              <a:ext cx="1841358" cy="1146412"/>
            </a:xfrm>
            <a:prstGeom prst="wedgeEllipseCallout">
              <a:avLst>
                <a:gd name="adj1" fmla="val 26229"/>
                <a:gd name="adj2" fmla="val 6528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65943C2E-B637-C4A6-2C46-3165D55D77E0}"/>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96060" y="1368169"/>
              <a:ext cx="1026630" cy="1057740"/>
            </a:xfrm>
            <a:prstGeom prst="rect">
              <a:avLst/>
            </a:prstGeom>
          </p:spPr>
        </p:pic>
      </p:grpSp>
    </p:spTree>
    <p:extLst>
      <p:ext uri="{BB962C8B-B14F-4D97-AF65-F5344CB8AC3E}">
        <p14:creationId xmlns:p14="http://schemas.microsoft.com/office/powerpoint/2010/main" val="3256231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7BD4C28-FCD3-22FE-1ACD-6D0F3B906FED}"/>
              </a:ext>
            </a:extLst>
          </p:cNvPr>
          <p:cNvSpPr txBox="1"/>
          <p:nvPr/>
        </p:nvSpPr>
        <p:spPr>
          <a:xfrm>
            <a:off x="197254" y="3429000"/>
            <a:ext cx="12302341" cy="1200329"/>
          </a:xfrm>
          <a:prstGeom prst="rect">
            <a:avLst/>
          </a:prstGeom>
          <a:noFill/>
        </p:spPr>
        <p:txBody>
          <a:bodyPr wrap="square" rtlCol="0">
            <a:spAutoFit/>
          </a:bodyPr>
          <a:lstStyle/>
          <a:p>
            <a:r>
              <a:rPr kumimoji="1" lang="ja-JP" altLang="en-US" sz="7000" b="1" dirty="0">
                <a:latin typeface="Meiryo" panose="020B0604030504040204" pitchFamily="34" charset="-128"/>
                <a:ea typeface="Meiryo" panose="020B0604030504040204" pitchFamily="34" charset="-128"/>
              </a:rPr>
              <a:t>わたしの避難用品をご紹介！</a:t>
            </a:r>
          </a:p>
        </p:txBody>
      </p:sp>
      <p:sp>
        <p:nvSpPr>
          <p:cNvPr id="3" name="角丸四角形吹き出し 2">
            <a:extLst>
              <a:ext uri="{FF2B5EF4-FFF2-40B4-BE49-F238E27FC236}">
                <a16:creationId xmlns:a16="http://schemas.microsoft.com/office/drawing/2014/main" id="{C12B394E-7B0D-6C4D-4969-97240C3B9573}"/>
              </a:ext>
            </a:extLst>
          </p:cNvPr>
          <p:cNvSpPr/>
          <p:nvPr/>
        </p:nvSpPr>
        <p:spPr>
          <a:xfrm>
            <a:off x="2063692" y="408483"/>
            <a:ext cx="3830216" cy="1757938"/>
          </a:xfrm>
          <a:prstGeom prst="wedgeRoundRectCallout">
            <a:avLst>
              <a:gd name="adj1" fmla="val -5950"/>
              <a:gd name="adj2" fmla="val 106602"/>
              <a:gd name="adj3" fmla="val 16667"/>
            </a:avLst>
          </a:prstGeom>
          <a:ln w="28575">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en-US" altLang="ja-JP" sz="5400" dirty="0">
              <a:latin typeface="Meiryo" panose="020B0604030504040204" pitchFamily="34" charset="-128"/>
              <a:ea typeface="Meiryo" panose="020B0604030504040204" pitchFamily="34" charset="-128"/>
            </a:endParaRPr>
          </a:p>
          <a:p>
            <a:pPr algn="ctr"/>
            <a:r>
              <a:rPr kumimoji="1" lang="ja-JP" altLang="en-US" sz="8000" dirty="0">
                <a:latin typeface="Meiryo" panose="020B0604030504040204" pitchFamily="34" charset="-128"/>
                <a:ea typeface="Meiryo" panose="020B0604030504040204" pitchFamily="34" charset="-128"/>
              </a:rPr>
              <a:t>自慢の</a:t>
            </a:r>
          </a:p>
        </p:txBody>
      </p:sp>
      <p:sp>
        <p:nvSpPr>
          <p:cNvPr id="4" name="テキスト ボックス 3">
            <a:extLst>
              <a:ext uri="{FF2B5EF4-FFF2-40B4-BE49-F238E27FC236}">
                <a16:creationId xmlns:a16="http://schemas.microsoft.com/office/drawing/2014/main" id="{B7E7E90E-EB98-0EB3-2622-BC7A3D196707}"/>
              </a:ext>
            </a:extLst>
          </p:cNvPr>
          <p:cNvSpPr txBox="1"/>
          <p:nvPr/>
        </p:nvSpPr>
        <p:spPr>
          <a:xfrm>
            <a:off x="2820872" y="496998"/>
            <a:ext cx="1910519" cy="646331"/>
          </a:xfrm>
          <a:prstGeom prst="rect">
            <a:avLst/>
          </a:prstGeom>
          <a:noFill/>
        </p:spPr>
        <p:txBody>
          <a:bodyPr wrap="square" rtlCol="0">
            <a:spAutoFit/>
          </a:bodyPr>
          <a:lstStyle/>
          <a:p>
            <a:r>
              <a:rPr kumimoji="1" lang="ja-JP" altLang="en-US" sz="3600" dirty="0">
                <a:latin typeface="Meiryo" panose="020B0604030504040204" pitchFamily="34" charset="-128"/>
                <a:ea typeface="Meiryo" panose="020B0604030504040204" pitchFamily="34" charset="-128"/>
              </a:rPr>
              <a:t>じまん</a:t>
            </a:r>
          </a:p>
        </p:txBody>
      </p:sp>
      <p:sp>
        <p:nvSpPr>
          <p:cNvPr id="5" name="テキスト ボックス 4">
            <a:extLst>
              <a:ext uri="{FF2B5EF4-FFF2-40B4-BE49-F238E27FC236}">
                <a16:creationId xmlns:a16="http://schemas.microsoft.com/office/drawing/2014/main" id="{1E01D87C-DAF2-98DF-1F7F-A5C2E5DED913}"/>
              </a:ext>
            </a:extLst>
          </p:cNvPr>
          <p:cNvSpPr txBox="1"/>
          <p:nvPr/>
        </p:nvSpPr>
        <p:spPr>
          <a:xfrm>
            <a:off x="4244829" y="2858141"/>
            <a:ext cx="3523376" cy="584775"/>
          </a:xfrm>
          <a:prstGeom prst="rect">
            <a:avLst/>
          </a:prstGeom>
          <a:noFill/>
        </p:spPr>
        <p:txBody>
          <a:bodyPr wrap="square" rtlCol="0">
            <a:spAutoFit/>
          </a:bodyPr>
          <a:lstStyle/>
          <a:p>
            <a:r>
              <a:rPr lang="ja-JP" altLang="en-US" sz="3200" dirty="0">
                <a:latin typeface="Meiryo" panose="020B0604030504040204" pitchFamily="34" charset="-128"/>
                <a:ea typeface="Meiryo" panose="020B0604030504040204" pitchFamily="34" charset="-128"/>
              </a:rPr>
              <a:t>ひなんようひん</a:t>
            </a:r>
            <a:endParaRPr kumimoji="1" lang="ja-JP" altLang="en-US" sz="3200" dirty="0">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5FA5D1D0-BF42-FB78-7379-7049510FC307}"/>
              </a:ext>
            </a:extLst>
          </p:cNvPr>
          <p:cNvSpPr txBox="1"/>
          <p:nvPr/>
        </p:nvSpPr>
        <p:spPr>
          <a:xfrm>
            <a:off x="8969230" y="2841378"/>
            <a:ext cx="2557243" cy="584775"/>
          </a:xfrm>
          <a:prstGeom prst="rect">
            <a:avLst/>
          </a:prstGeom>
          <a:noFill/>
        </p:spPr>
        <p:txBody>
          <a:bodyPr wrap="square" rtlCol="0">
            <a:spAutoFit/>
          </a:bodyPr>
          <a:lstStyle/>
          <a:p>
            <a:r>
              <a:rPr lang="ja-JP" altLang="en-US" sz="3200" dirty="0">
                <a:latin typeface="Meiryo" panose="020B0604030504040204" pitchFamily="34" charset="-128"/>
                <a:ea typeface="Meiryo" panose="020B0604030504040204" pitchFamily="34" charset="-128"/>
              </a:rPr>
              <a:t>しょうかい</a:t>
            </a:r>
            <a:endParaRPr kumimoji="1" lang="ja-JP" altLang="en-US" sz="3200" dirty="0">
              <a:latin typeface="Meiryo" panose="020B0604030504040204" pitchFamily="34" charset="-128"/>
              <a:ea typeface="Meiryo" panose="020B0604030504040204" pitchFamily="34" charset="-128"/>
            </a:endParaRPr>
          </a:p>
        </p:txBody>
      </p:sp>
      <p:pic>
        <p:nvPicPr>
          <p:cNvPr id="8" name="図 7">
            <a:extLst>
              <a:ext uri="{FF2B5EF4-FFF2-40B4-BE49-F238E27FC236}">
                <a16:creationId xmlns:a16="http://schemas.microsoft.com/office/drawing/2014/main" id="{1522A787-75F7-CEF8-9B8D-9A6EA15A3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065" y="4524279"/>
            <a:ext cx="1892906" cy="2333721"/>
          </a:xfrm>
          <a:prstGeom prst="rect">
            <a:avLst/>
          </a:prstGeom>
        </p:spPr>
      </p:pic>
    </p:spTree>
    <p:extLst>
      <p:ext uri="{BB962C8B-B14F-4D97-AF65-F5344CB8AC3E}">
        <p14:creationId xmlns:p14="http://schemas.microsoft.com/office/powerpoint/2010/main" val="1798346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61CA803-9051-2142-B76A-EB69586C34B8}"/>
              </a:ext>
            </a:extLst>
          </p:cNvPr>
          <p:cNvSpPr>
            <a:spLocks noGrp="1"/>
          </p:cNvSpPr>
          <p:nvPr>
            <p:ph type="title"/>
          </p:nvPr>
        </p:nvSpPr>
        <p:spPr>
          <a:xfrm>
            <a:off x="1476624" y="735659"/>
            <a:ext cx="9295079" cy="1325563"/>
          </a:xfrm>
        </p:spPr>
        <p:txBody>
          <a:bodyPr>
            <a:normAutofit/>
          </a:bodyPr>
          <a:lstStyle/>
          <a:p>
            <a:pPr algn="ctr"/>
            <a:r>
              <a:rPr lang="ja-JP" altLang="en-US" sz="6600" b="1" dirty="0">
                <a:latin typeface="メイリオ" panose="020B0604030504040204" pitchFamily="50" charset="-128"/>
                <a:ea typeface="メイリオ" panose="020B0604030504040204" pitchFamily="50" charset="-128"/>
              </a:rPr>
              <a:t>授業を終わります。</a:t>
            </a:r>
            <a:endParaRPr kumimoji="1" lang="ja-JP" altLang="en-US" sz="6600" b="1"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60ACE581-5413-CA47-824F-0C0D8DA48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758" y="2047655"/>
            <a:ext cx="3679503" cy="4468419"/>
          </a:xfrm>
          <a:prstGeom prst="rect">
            <a:avLst/>
          </a:prstGeom>
        </p:spPr>
      </p:pic>
      <p:pic>
        <p:nvPicPr>
          <p:cNvPr id="14" name="図 13">
            <a:extLst>
              <a:ext uri="{FF2B5EF4-FFF2-40B4-BE49-F238E27FC236}">
                <a16:creationId xmlns:a16="http://schemas.microsoft.com/office/drawing/2014/main" id="{C19B428F-FD73-6042-BA0D-46DB54FB2F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609" y="1913110"/>
            <a:ext cx="3853475" cy="4600776"/>
          </a:xfrm>
          <a:prstGeom prst="rect">
            <a:avLst/>
          </a:prstGeom>
        </p:spPr>
      </p:pic>
      <p:pic>
        <p:nvPicPr>
          <p:cNvPr id="16" name="図 15">
            <a:extLst>
              <a:ext uri="{FF2B5EF4-FFF2-40B4-BE49-F238E27FC236}">
                <a16:creationId xmlns:a16="http://schemas.microsoft.com/office/drawing/2014/main" id="{A55DE948-9516-7B48-AADB-EA970FCA25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9243" y="1568996"/>
            <a:ext cx="3535596" cy="4944890"/>
          </a:xfrm>
          <a:prstGeom prst="rect">
            <a:avLst/>
          </a:prstGeom>
        </p:spPr>
      </p:pic>
      <p:sp>
        <p:nvSpPr>
          <p:cNvPr id="7" name="テキスト ボックス 6">
            <a:extLst>
              <a:ext uri="{FF2B5EF4-FFF2-40B4-BE49-F238E27FC236}">
                <a16:creationId xmlns:a16="http://schemas.microsoft.com/office/drawing/2014/main" id="{60787494-C16E-470B-95B8-202CCEF304A7}"/>
              </a:ext>
            </a:extLst>
          </p:cNvPr>
          <p:cNvSpPr txBox="1"/>
          <p:nvPr/>
        </p:nvSpPr>
        <p:spPr>
          <a:xfrm>
            <a:off x="2308116" y="109544"/>
            <a:ext cx="2235155" cy="707886"/>
          </a:xfrm>
          <a:prstGeom prst="rect">
            <a:avLst/>
          </a:prstGeom>
          <a:noFill/>
        </p:spPr>
        <p:txBody>
          <a:bodyPr wrap="square" rtlCol="0">
            <a:spAutoFit/>
          </a:bodyPr>
          <a:lstStyle/>
          <a:p>
            <a:r>
              <a:rPr kumimoji="1" lang="ja-JP" altLang="en-US" sz="2800" b="1" dirty="0">
                <a:latin typeface="BIZ UDゴシック" panose="020B0400000000000000" pitchFamily="49" charset="-128"/>
                <a:ea typeface="BIZ UDゴシック" panose="020B0400000000000000" pitchFamily="49" charset="-128"/>
              </a:rPr>
              <a:t>じゅぎょう</a:t>
            </a:r>
            <a:r>
              <a:rPr kumimoji="1" lang="ja-JP" altLang="en-US" sz="4000" b="1" dirty="0">
                <a:solidFill>
                  <a:srgbClr val="00B0F0"/>
                </a:solidFill>
                <a:latin typeface="BIZ UDゴシック" panose="020B0400000000000000" pitchFamily="49" charset="-128"/>
                <a:ea typeface="BIZ UDゴシック" panose="020B0400000000000000" pitchFamily="49" charset="-128"/>
              </a:rPr>
              <a:t>　</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
        <p:nvSpPr>
          <p:cNvPr id="2" name="テキスト ボックス 1">
            <a:extLst>
              <a:ext uri="{FF2B5EF4-FFF2-40B4-BE49-F238E27FC236}">
                <a16:creationId xmlns:a16="http://schemas.microsoft.com/office/drawing/2014/main" id="{6E460512-683E-42C7-3872-77922FE647DC}"/>
              </a:ext>
            </a:extLst>
          </p:cNvPr>
          <p:cNvSpPr txBox="1"/>
          <p:nvPr/>
        </p:nvSpPr>
        <p:spPr>
          <a:xfrm>
            <a:off x="5055319" y="216041"/>
            <a:ext cx="2235155" cy="584775"/>
          </a:xfrm>
          <a:prstGeom prst="rect">
            <a:avLst/>
          </a:prstGeom>
          <a:noFill/>
        </p:spPr>
        <p:txBody>
          <a:bodyPr wrap="square" rtlCol="0">
            <a:spAutoFit/>
          </a:bodyPr>
          <a:lstStyle/>
          <a:p>
            <a:r>
              <a:rPr kumimoji="1" lang="ja-JP" altLang="en-US" sz="2800" b="1" dirty="0">
                <a:latin typeface="BIZ UDゴシック" panose="020B0400000000000000" pitchFamily="49" charset="-128"/>
                <a:ea typeface="BIZ UDゴシック" panose="020B0400000000000000" pitchFamily="49" charset="-128"/>
              </a:rPr>
              <a:t>お</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Tree>
    <p:extLst>
      <p:ext uri="{BB962C8B-B14F-4D97-AF65-F5344CB8AC3E}">
        <p14:creationId xmlns:p14="http://schemas.microsoft.com/office/powerpoint/2010/main" val="10022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78C05-D4CE-45E0-8DA0-16A91B8FCA4B}"/>
              </a:ext>
            </a:extLst>
          </p:cNvPr>
          <p:cNvSpPr>
            <a:spLocks noGrp="1"/>
          </p:cNvSpPr>
          <p:nvPr>
            <p:ph type="ctrTitle"/>
          </p:nvPr>
        </p:nvSpPr>
        <p:spPr>
          <a:xfrm>
            <a:off x="1524001" y="1202724"/>
            <a:ext cx="2718486" cy="1060865"/>
          </a:xfrm>
        </p:spPr>
        <p:txBody>
          <a:bodyPr>
            <a:normAutofit/>
          </a:bodyPr>
          <a:lstStyle/>
          <a:p>
            <a:r>
              <a:rPr kumimoji="1" lang="ja-JP" altLang="en-US" sz="6600" dirty="0"/>
              <a:t>ぼう　　</a:t>
            </a:r>
          </a:p>
        </p:txBody>
      </p:sp>
      <p:sp>
        <p:nvSpPr>
          <p:cNvPr id="3" name="字幕 2">
            <a:extLst>
              <a:ext uri="{FF2B5EF4-FFF2-40B4-BE49-F238E27FC236}">
                <a16:creationId xmlns:a16="http://schemas.microsoft.com/office/drawing/2014/main" id="{931060EE-6C34-46DA-8F30-AB9A4F9BA488}"/>
              </a:ext>
            </a:extLst>
          </p:cNvPr>
          <p:cNvSpPr>
            <a:spLocks noGrp="1"/>
          </p:cNvSpPr>
          <p:nvPr>
            <p:ph type="subTitle" idx="1"/>
          </p:nvPr>
        </p:nvSpPr>
        <p:spPr>
          <a:xfrm>
            <a:off x="1162712" y="2570205"/>
            <a:ext cx="9146443" cy="3245707"/>
          </a:xfrm>
        </p:spPr>
        <p:txBody>
          <a:bodyPr>
            <a:normAutofit fontScale="92500"/>
          </a:bodyPr>
          <a:lstStyle/>
          <a:p>
            <a:r>
              <a:rPr kumimoji="1" lang="ja-JP" altLang="en-US" sz="23900" b="1" dirty="0"/>
              <a:t>防災士</a:t>
            </a:r>
          </a:p>
        </p:txBody>
      </p:sp>
      <p:sp>
        <p:nvSpPr>
          <p:cNvPr id="5" name="タイトル 1">
            <a:extLst>
              <a:ext uri="{FF2B5EF4-FFF2-40B4-BE49-F238E27FC236}">
                <a16:creationId xmlns:a16="http://schemas.microsoft.com/office/drawing/2014/main" id="{FCE9C678-A6F9-4CF7-B0F9-2D2F0AE607F9}"/>
              </a:ext>
            </a:extLst>
          </p:cNvPr>
          <p:cNvSpPr txBox="1">
            <a:spLocks/>
          </p:cNvSpPr>
          <p:nvPr/>
        </p:nvSpPr>
        <p:spPr>
          <a:xfrm>
            <a:off x="2496670" y="5975302"/>
            <a:ext cx="7198659"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dirty="0"/>
              <a:t>かなざわコミュニティ防災士ネットワーク</a:t>
            </a:r>
          </a:p>
        </p:txBody>
      </p:sp>
      <p:pic>
        <p:nvPicPr>
          <p:cNvPr id="6" name="図 5">
            <a:extLst>
              <a:ext uri="{FF2B5EF4-FFF2-40B4-BE49-F238E27FC236}">
                <a16:creationId xmlns:a16="http://schemas.microsoft.com/office/drawing/2014/main" id="{9021A2DE-9B0C-40CD-8DC5-0F59B9E8B675}"/>
              </a:ext>
            </a:extLst>
          </p:cNvPr>
          <p:cNvPicPr>
            <a:picLocks noChangeAspect="1"/>
          </p:cNvPicPr>
          <p:nvPr/>
        </p:nvPicPr>
        <p:blipFill rotWithShape="1">
          <a:blip r:embed="rId3">
            <a:extLst>
              <a:ext uri="{28A0092B-C50C-407E-A947-70E740481C1C}">
                <a14:useLocalDpi xmlns:a14="http://schemas.microsoft.com/office/drawing/2010/main" val="0"/>
              </a:ext>
            </a:extLst>
          </a:blip>
          <a:srcRect l="35727" t="26976" r="39142" b="9519"/>
          <a:stretch/>
        </p:blipFill>
        <p:spPr>
          <a:xfrm>
            <a:off x="2497012" y="6091344"/>
            <a:ext cx="597741" cy="521837"/>
          </a:xfrm>
          <a:prstGeom prst="rect">
            <a:avLst/>
          </a:prstGeom>
        </p:spPr>
      </p:pic>
      <p:sp>
        <p:nvSpPr>
          <p:cNvPr id="7" name="タイトル 1">
            <a:extLst>
              <a:ext uri="{FF2B5EF4-FFF2-40B4-BE49-F238E27FC236}">
                <a16:creationId xmlns:a16="http://schemas.microsoft.com/office/drawing/2014/main" id="{B3A715B5-EA86-B338-6EE5-1A004626B7F1}"/>
              </a:ext>
            </a:extLst>
          </p:cNvPr>
          <p:cNvSpPr txBox="1">
            <a:spLocks/>
          </p:cNvSpPr>
          <p:nvPr/>
        </p:nvSpPr>
        <p:spPr>
          <a:xfrm>
            <a:off x="4485503" y="1233908"/>
            <a:ext cx="2718486" cy="10608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600" dirty="0"/>
              <a:t>さい　　</a:t>
            </a:r>
          </a:p>
        </p:txBody>
      </p:sp>
      <p:sp>
        <p:nvSpPr>
          <p:cNvPr id="8" name="タイトル 1">
            <a:extLst>
              <a:ext uri="{FF2B5EF4-FFF2-40B4-BE49-F238E27FC236}">
                <a16:creationId xmlns:a16="http://schemas.microsoft.com/office/drawing/2014/main" id="{276CB510-A08F-661F-02F5-EC5DF69BC001}"/>
              </a:ext>
            </a:extLst>
          </p:cNvPr>
          <p:cNvSpPr txBox="1">
            <a:spLocks/>
          </p:cNvSpPr>
          <p:nvPr/>
        </p:nvSpPr>
        <p:spPr>
          <a:xfrm>
            <a:off x="7101015" y="1233908"/>
            <a:ext cx="2718486" cy="10608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600" dirty="0"/>
              <a:t>し　　</a:t>
            </a:r>
          </a:p>
        </p:txBody>
      </p:sp>
    </p:spTree>
    <p:extLst>
      <p:ext uri="{BB962C8B-B14F-4D97-AF65-F5344CB8AC3E}">
        <p14:creationId xmlns:p14="http://schemas.microsoft.com/office/powerpoint/2010/main" val="4223187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D8EEB70-EBFE-46AA-9B0D-2061A30FA900}"/>
              </a:ext>
            </a:extLst>
          </p:cNvPr>
          <p:cNvSpPr txBox="1"/>
          <p:nvPr/>
        </p:nvSpPr>
        <p:spPr>
          <a:xfrm flipH="1">
            <a:off x="51072" y="3421017"/>
            <a:ext cx="11919545" cy="923330"/>
          </a:xfrm>
          <a:prstGeom prst="rect">
            <a:avLst/>
          </a:prstGeom>
          <a:noFill/>
        </p:spPr>
        <p:txBody>
          <a:bodyPr wrap="square" rtlCol="0">
            <a:spAutoFit/>
          </a:bodyPr>
          <a:lstStyle/>
          <a:p>
            <a:pPr algn="ctr"/>
            <a:r>
              <a:rPr kumimoji="1" lang="ja-JP" altLang="en-US" sz="5400" b="1" dirty="0">
                <a:solidFill>
                  <a:srgbClr val="FF0000"/>
                </a:solidFill>
                <a:latin typeface="メイリオ" panose="020B0604030504040204" pitchFamily="50" charset="-128"/>
                <a:ea typeface="メイリオ" panose="020B0604030504040204" pitchFamily="50" charset="-128"/>
              </a:rPr>
              <a:t>「安心」</a:t>
            </a:r>
            <a:r>
              <a:rPr kumimoji="1" lang="ja-JP" altLang="en-US" sz="5400" b="1" dirty="0">
                <a:latin typeface="メイリオ" panose="020B0604030504040204" pitchFamily="50" charset="-128"/>
                <a:ea typeface="メイリオ" panose="020B0604030504040204" pitchFamily="50" charset="-128"/>
              </a:rPr>
              <a:t>をリュックにつめこもう！</a:t>
            </a:r>
          </a:p>
        </p:txBody>
      </p:sp>
      <p:pic>
        <p:nvPicPr>
          <p:cNvPr id="3" name="図 2">
            <a:extLst>
              <a:ext uri="{FF2B5EF4-FFF2-40B4-BE49-F238E27FC236}">
                <a16:creationId xmlns:a16="http://schemas.microsoft.com/office/drawing/2014/main" id="{D6F0A63E-4EFD-4F89-8820-E14AB3B2C6C8}"/>
              </a:ext>
            </a:extLst>
          </p:cNvPr>
          <p:cNvPicPr>
            <a:picLocks noChangeAspect="1"/>
          </p:cNvPicPr>
          <p:nvPr/>
        </p:nvPicPr>
        <p:blipFill rotWithShape="1">
          <a:blip r:embed="rId3">
            <a:extLst>
              <a:ext uri="{28A0092B-C50C-407E-A947-70E740481C1C}">
                <a14:useLocalDpi xmlns:a14="http://schemas.microsoft.com/office/drawing/2010/main" val="0"/>
              </a:ext>
            </a:extLst>
          </a:blip>
          <a:srcRect l="35727" t="26976" r="39142" b="9519"/>
          <a:stretch/>
        </p:blipFill>
        <p:spPr>
          <a:xfrm>
            <a:off x="6919273" y="6098338"/>
            <a:ext cx="597741" cy="521837"/>
          </a:xfrm>
          <a:prstGeom prst="rect">
            <a:avLst/>
          </a:prstGeom>
        </p:spPr>
      </p:pic>
      <p:sp>
        <p:nvSpPr>
          <p:cNvPr id="4" name="テキスト ボックス 3">
            <a:extLst>
              <a:ext uri="{FF2B5EF4-FFF2-40B4-BE49-F238E27FC236}">
                <a16:creationId xmlns:a16="http://schemas.microsoft.com/office/drawing/2014/main" id="{608D6BD9-0972-41B2-97D8-A07F43F3AE48}"/>
              </a:ext>
            </a:extLst>
          </p:cNvPr>
          <p:cNvSpPr txBox="1"/>
          <p:nvPr/>
        </p:nvSpPr>
        <p:spPr>
          <a:xfrm>
            <a:off x="7517014" y="6174590"/>
            <a:ext cx="4838739"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かなざわコミュニティ防災士ネットワーク</a:t>
            </a:r>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97057F97-4440-4ED9-BDF7-FBDB37CE56B0}"/>
              </a:ext>
            </a:extLst>
          </p:cNvPr>
          <p:cNvSpPr txBox="1"/>
          <p:nvPr/>
        </p:nvSpPr>
        <p:spPr>
          <a:xfrm>
            <a:off x="1350546" y="1590774"/>
            <a:ext cx="9320596" cy="1446550"/>
          </a:xfrm>
          <a:prstGeom prst="rect">
            <a:avLst/>
          </a:prstGeom>
          <a:noFill/>
        </p:spPr>
        <p:txBody>
          <a:bodyPr wrap="square" rtlCol="0">
            <a:spAutoFit/>
          </a:bodyPr>
          <a:lstStyle/>
          <a:p>
            <a:r>
              <a:rPr kumimoji="1" lang="ja-JP" altLang="en-US" sz="8800" b="1" dirty="0">
                <a:latin typeface="メイリオ" panose="020B0604030504040204" pitchFamily="50" charset="-128"/>
                <a:ea typeface="メイリオ" panose="020B0604030504040204" pitchFamily="50" charset="-128"/>
              </a:rPr>
              <a:t>避難用品について</a:t>
            </a:r>
          </a:p>
        </p:txBody>
      </p:sp>
      <p:sp>
        <p:nvSpPr>
          <p:cNvPr id="9" name="テキスト ボックス 8">
            <a:extLst>
              <a:ext uri="{FF2B5EF4-FFF2-40B4-BE49-F238E27FC236}">
                <a16:creationId xmlns:a16="http://schemas.microsoft.com/office/drawing/2014/main" id="{121E6583-8E18-42A6-87DE-6FD835FA60FA}"/>
              </a:ext>
            </a:extLst>
          </p:cNvPr>
          <p:cNvSpPr txBox="1"/>
          <p:nvPr/>
        </p:nvSpPr>
        <p:spPr>
          <a:xfrm>
            <a:off x="781521" y="1014207"/>
            <a:ext cx="5852161" cy="769441"/>
          </a:xfrm>
          <a:prstGeom prst="rect">
            <a:avLst/>
          </a:prstGeom>
          <a:noFill/>
        </p:spPr>
        <p:txBody>
          <a:bodyPr wrap="square" rtlCol="0">
            <a:spAutoFit/>
          </a:bodyPr>
          <a:lstStyle/>
          <a:p>
            <a:pPr algn="ctr"/>
            <a:r>
              <a:rPr kumimoji="1" lang="ja-JP" altLang="en-US" sz="4400" dirty="0">
                <a:latin typeface="メイリオ" panose="020B0604030504040204" pitchFamily="50" charset="-128"/>
                <a:ea typeface="メイリオ" panose="020B0604030504040204" pitchFamily="50" charset="-128"/>
              </a:rPr>
              <a:t>ひなんようひん</a:t>
            </a:r>
          </a:p>
        </p:txBody>
      </p:sp>
      <p:sp>
        <p:nvSpPr>
          <p:cNvPr id="10" name="テキスト ボックス 9">
            <a:extLst>
              <a:ext uri="{FF2B5EF4-FFF2-40B4-BE49-F238E27FC236}">
                <a16:creationId xmlns:a16="http://schemas.microsoft.com/office/drawing/2014/main" id="{CA73E9B1-D1B6-4B53-AF39-280351809B0B}"/>
              </a:ext>
            </a:extLst>
          </p:cNvPr>
          <p:cNvSpPr txBox="1"/>
          <p:nvPr/>
        </p:nvSpPr>
        <p:spPr>
          <a:xfrm>
            <a:off x="575703" y="3037324"/>
            <a:ext cx="2516289" cy="523220"/>
          </a:xfrm>
          <a:prstGeom prst="rect">
            <a:avLst/>
          </a:prstGeom>
          <a:noFill/>
        </p:spPr>
        <p:txBody>
          <a:bodyPr wrap="square" rtlCol="0">
            <a:spAutoFit/>
          </a:bodyPr>
          <a:lstStyle/>
          <a:p>
            <a:pPr algn="ctr"/>
            <a:r>
              <a:rPr kumimoji="1" lang="ja-JP" altLang="en-US" sz="2800" dirty="0">
                <a:latin typeface="メイリオ" panose="020B0604030504040204" pitchFamily="50" charset="-128"/>
                <a:ea typeface="メイリオ" panose="020B0604030504040204" pitchFamily="50" charset="-128"/>
              </a:rPr>
              <a:t>あんしん</a:t>
            </a:r>
          </a:p>
        </p:txBody>
      </p:sp>
    </p:spTree>
    <p:extLst>
      <p:ext uri="{BB962C8B-B14F-4D97-AF65-F5344CB8AC3E}">
        <p14:creationId xmlns:p14="http://schemas.microsoft.com/office/powerpoint/2010/main" val="350956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2568B127-BEEF-4860-91A1-740295C960E2}"/>
              </a:ext>
            </a:extLst>
          </p:cNvPr>
          <p:cNvGrpSpPr/>
          <p:nvPr/>
        </p:nvGrpSpPr>
        <p:grpSpPr>
          <a:xfrm>
            <a:off x="1419538" y="852436"/>
            <a:ext cx="9665711" cy="1822473"/>
            <a:chOff x="327804" y="453269"/>
            <a:chExt cx="9665711" cy="1822473"/>
          </a:xfrm>
        </p:grpSpPr>
        <p:sp>
          <p:nvSpPr>
            <p:cNvPr id="4" name="テキスト ボックス 3">
              <a:extLst>
                <a:ext uri="{FF2B5EF4-FFF2-40B4-BE49-F238E27FC236}">
                  <a16:creationId xmlns:a16="http://schemas.microsoft.com/office/drawing/2014/main" id="{17997E71-2ACE-4B7C-A050-F9B573E6EFE5}"/>
                </a:ext>
              </a:extLst>
            </p:cNvPr>
            <p:cNvSpPr txBox="1"/>
            <p:nvPr/>
          </p:nvSpPr>
          <p:spPr>
            <a:xfrm flipH="1">
              <a:off x="327804" y="1075413"/>
              <a:ext cx="9665711" cy="1200329"/>
            </a:xfrm>
            <a:prstGeom prst="rect">
              <a:avLst/>
            </a:prstGeom>
            <a:noFill/>
          </p:spPr>
          <p:txBody>
            <a:bodyPr wrap="square" rtlCol="0">
              <a:spAutoFit/>
            </a:bodyPr>
            <a:lstStyle/>
            <a:p>
              <a:r>
                <a:rPr lang="ja-JP" altLang="en-US" sz="7200" b="1" dirty="0">
                  <a:solidFill>
                    <a:srgbClr val="FF0000"/>
                  </a:solidFill>
                  <a:latin typeface="メイリオ" panose="020B0604030504040204" pitchFamily="50" charset="-128"/>
                  <a:ea typeface="メイリオ" panose="020B0604030504040204" pitchFamily="50" charset="-128"/>
                </a:rPr>
                <a:t>避難</a:t>
              </a:r>
              <a:r>
                <a:rPr kumimoji="1" lang="ja-JP" altLang="en-US" sz="7200" b="1" dirty="0">
                  <a:solidFill>
                    <a:srgbClr val="FF0000"/>
                  </a:solidFill>
                  <a:latin typeface="メイリオ" panose="020B0604030504040204" pitchFamily="50" charset="-128"/>
                  <a:ea typeface="メイリオ" panose="020B0604030504040204" pitchFamily="50" charset="-128"/>
                </a:rPr>
                <a:t>用品</a:t>
              </a:r>
              <a:r>
                <a:rPr kumimoji="1" lang="ja-JP" altLang="en-US" sz="7200" b="1" dirty="0">
                  <a:latin typeface="メイリオ" panose="020B0604030504040204" pitchFamily="50" charset="-128"/>
                  <a:ea typeface="メイリオ" panose="020B0604030504040204" pitchFamily="50" charset="-128"/>
                </a:rPr>
                <a:t>とは？</a:t>
              </a:r>
            </a:p>
          </p:txBody>
        </p:sp>
        <p:sp>
          <p:nvSpPr>
            <p:cNvPr id="5" name="テキスト ボックス 4">
              <a:extLst>
                <a:ext uri="{FF2B5EF4-FFF2-40B4-BE49-F238E27FC236}">
                  <a16:creationId xmlns:a16="http://schemas.microsoft.com/office/drawing/2014/main" id="{1BFAB673-13D2-4C80-89DE-7F3E38B2ED1F}"/>
                </a:ext>
              </a:extLst>
            </p:cNvPr>
            <p:cNvSpPr txBox="1"/>
            <p:nvPr/>
          </p:nvSpPr>
          <p:spPr>
            <a:xfrm>
              <a:off x="450926" y="453269"/>
              <a:ext cx="3583014" cy="646331"/>
            </a:xfrm>
            <a:prstGeom prst="rect">
              <a:avLst/>
            </a:prstGeom>
            <a:noFill/>
          </p:spPr>
          <p:txBody>
            <a:bodyPr wrap="square" rtlCol="0" anchor="ctr" anchorCtr="0">
              <a:spAutoFit/>
            </a:bodyPr>
            <a:lstStyle/>
            <a:p>
              <a:pPr algn="ctr"/>
              <a:r>
                <a:rPr kumimoji="1" lang="ja-JP" altLang="en-US" sz="3600" dirty="0"/>
                <a:t>ひなんようひん</a:t>
              </a:r>
              <a:endParaRPr kumimoji="1" lang="ja-JP" altLang="en-US" sz="2800" dirty="0"/>
            </a:p>
          </p:txBody>
        </p:sp>
      </p:grpSp>
      <p:sp>
        <p:nvSpPr>
          <p:cNvPr id="7" name="テキスト ボックス 6">
            <a:extLst>
              <a:ext uri="{FF2B5EF4-FFF2-40B4-BE49-F238E27FC236}">
                <a16:creationId xmlns:a16="http://schemas.microsoft.com/office/drawing/2014/main" id="{262C0254-6D6E-4A12-85E8-E4D8327F829C}"/>
              </a:ext>
            </a:extLst>
          </p:cNvPr>
          <p:cNvSpPr txBox="1"/>
          <p:nvPr/>
        </p:nvSpPr>
        <p:spPr>
          <a:xfrm>
            <a:off x="4069000" y="2812530"/>
            <a:ext cx="1602120"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さいがい</a:t>
            </a:r>
            <a:endParaRPr kumimoji="1" lang="ja-JP" altLang="en-US" sz="2000" dirty="0">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022D46C5-F568-40BD-A5A7-B764A66ADFB0}"/>
              </a:ext>
            </a:extLst>
          </p:cNvPr>
          <p:cNvSpPr txBox="1"/>
          <p:nvPr/>
        </p:nvSpPr>
        <p:spPr>
          <a:xfrm>
            <a:off x="184558" y="3251735"/>
            <a:ext cx="11447482" cy="6129883"/>
          </a:xfrm>
          <a:prstGeom prst="rect">
            <a:avLst/>
          </a:prstGeom>
          <a:noFill/>
        </p:spPr>
        <p:txBody>
          <a:bodyPr wrap="square">
            <a:spAutoFit/>
          </a:bodyPr>
          <a:lstStyle/>
          <a:p>
            <a:pPr algn="ctr">
              <a:lnSpc>
                <a:spcPts val="8000"/>
              </a:lnSpc>
            </a:pPr>
            <a:r>
              <a:rPr lang="ja-JP" altLang="en-US" sz="5000" b="1" i="0" dirty="0">
                <a:solidFill>
                  <a:srgbClr val="212121"/>
                </a:solidFill>
                <a:effectLst/>
                <a:latin typeface="メイリオ" panose="020B0604030504040204" pitchFamily="50" charset="-128"/>
                <a:ea typeface="メイリオ" panose="020B0604030504040204" pitchFamily="50" charset="-128"/>
              </a:rPr>
              <a:t>地震などの災害が起きた時に必要な</a:t>
            </a:r>
            <a:endParaRPr lang="en-US" altLang="ja-JP" sz="5000" b="1" i="0" dirty="0">
              <a:solidFill>
                <a:srgbClr val="212121"/>
              </a:solidFill>
              <a:effectLst/>
              <a:latin typeface="メイリオ" panose="020B0604030504040204" pitchFamily="50" charset="-128"/>
              <a:ea typeface="メイリオ" panose="020B0604030504040204" pitchFamily="50" charset="-128"/>
            </a:endParaRPr>
          </a:p>
          <a:p>
            <a:pPr algn="ctr">
              <a:lnSpc>
                <a:spcPts val="8000"/>
              </a:lnSpc>
            </a:pPr>
            <a:endParaRPr lang="en-US" altLang="ja-JP" sz="5000" b="1" i="0" dirty="0">
              <a:solidFill>
                <a:srgbClr val="212121"/>
              </a:solidFill>
              <a:effectLst/>
              <a:latin typeface="メイリオ" panose="020B0604030504040204" pitchFamily="50" charset="-128"/>
              <a:ea typeface="メイリオ" panose="020B0604030504040204" pitchFamily="50" charset="-128"/>
            </a:endParaRPr>
          </a:p>
          <a:p>
            <a:pPr algn="ctr">
              <a:lnSpc>
                <a:spcPts val="8000"/>
              </a:lnSpc>
            </a:pPr>
            <a:r>
              <a:rPr lang="ja-JP" altLang="en-US" sz="5000" b="1" i="0" dirty="0">
                <a:solidFill>
                  <a:srgbClr val="212121"/>
                </a:solidFill>
                <a:effectLst/>
                <a:latin typeface="メイリオ" panose="020B0604030504040204" pitchFamily="50" charset="-128"/>
                <a:ea typeface="メイリオ" panose="020B0604030504040204" pitchFamily="50" charset="-128"/>
              </a:rPr>
              <a:t>食料や水などを最低限準備しておく物</a:t>
            </a:r>
            <a:endParaRPr lang="en-US" altLang="ja-JP" sz="5000" b="1" i="0" dirty="0">
              <a:solidFill>
                <a:srgbClr val="212121"/>
              </a:solidFill>
              <a:effectLst/>
              <a:latin typeface="メイリオ" panose="020B0604030504040204" pitchFamily="50" charset="-128"/>
              <a:ea typeface="メイリオ" panose="020B0604030504040204" pitchFamily="50" charset="-128"/>
            </a:endParaRPr>
          </a:p>
          <a:p>
            <a:pPr>
              <a:lnSpc>
                <a:spcPts val="8000"/>
              </a:lnSpc>
            </a:pPr>
            <a:endParaRPr lang="en-US" altLang="ja-JP" sz="3600" dirty="0">
              <a:solidFill>
                <a:srgbClr val="212121"/>
              </a:solidFill>
              <a:latin typeface="メイリオ" panose="020B0604030504040204" pitchFamily="50" charset="-128"/>
              <a:ea typeface="メイリオ" panose="020B0604030504040204" pitchFamily="50" charset="-128"/>
            </a:endParaRPr>
          </a:p>
          <a:p>
            <a:pPr>
              <a:lnSpc>
                <a:spcPts val="8000"/>
              </a:lnSpc>
            </a:pPr>
            <a:endParaRPr lang="en-US" altLang="ja-JP" sz="3600" dirty="0">
              <a:solidFill>
                <a:srgbClr val="212121"/>
              </a:solidFill>
              <a:latin typeface="メイリオ" panose="020B0604030504040204" pitchFamily="50" charset="-128"/>
              <a:ea typeface="メイリオ" panose="020B0604030504040204" pitchFamily="50" charset="-128"/>
            </a:endParaRPr>
          </a:p>
          <a:p>
            <a:pPr>
              <a:lnSpc>
                <a:spcPts val="8000"/>
              </a:lnSpc>
            </a:pPr>
            <a:endParaRPr lang="ja-JP" altLang="en-US" sz="3600"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F3609467-ED36-45AB-96D9-A57393F782CF}"/>
              </a:ext>
            </a:extLst>
          </p:cNvPr>
          <p:cNvSpPr txBox="1"/>
          <p:nvPr/>
        </p:nvSpPr>
        <p:spPr>
          <a:xfrm>
            <a:off x="292543" y="4814117"/>
            <a:ext cx="1711511"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しょくりょう</a:t>
            </a:r>
            <a:endParaRPr kumimoji="1" lang="ja-JP" altLang="en-US" sz="2000" dirty="0">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86309156-485F-4043-9855-7316ECF0532F}"/>
              </a:ext>
            </a:extLst>
          </p:cNvPr>
          <p:cNvSpPr txBox="1"/>
          <p:nvPr/>
        </p:nvSpPr>
        <p:spPr>
          <a:xfrm>
            <a:off x="966082" y="2802499"/>
            <a:ext cx="1602120"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じしん</a:t>
            </a:r>
            <a:endParaRPr kumimoji="1" lang="ja-JP" altLang="en-US" sz="2000"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9F3613F9-A0F4-410C-A7D4-15C6AE1A6F99}"/>
              </a:ext>
            </a:extLst>
          </p:cNvPr>
          <p:cNvSpPr txBox="1"/>
          <p:nvPr/>
        </p:nvSpPr>
        <p:spPr>
          <a:xfrm>
            <a:off x="6887363" y="4812961"/>
            <a:ext cx="1296786"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じゅんび</a:t>
            </a:r>
            <a:endParaRPr kumimoji="1" lang="ja-JP" altLang="en-US" sz="2000"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2FECAD6B-3FA5-4E37-80F6-D9A10AE6E0AC}"/>
              </a:ext>
            </a:extLst>
          </p:cNvPr>
          <p:cNvSpPr txBox="1"/>
          <p:nvPr/>
        </p:nvSpPr>
        <p:spPr>
          <a:xfrm>
            <a:off x="2405180" y="4792419"/>
            <a:ext cx="818537" cy="707886"/>
          </a:xfrm>
          <a:prstGeom prst="rect">
            <a:avLst/>
          </a:prstGeom>
          <a:noFill/>
        </p:spPr>
        <p:txBody>
          <a:bodyPr wrap="square" rtlCol="0" anchor="ctr" anchorCtr="0">
            <a:spAutoFit/>
          </a:bodyPr>
          <a:lstStyle/>
          <a:p>
            <a:pPr>
              <a:lnSpc>
                <a:spcPts val="5600"/>
              </a:lnSpc>
            </a:pPr>
            <a:r>
              <a:rPr kumimoji="1" lang="ja-JP" altLang="en-US" sz="2000" dirty="0">
                <a:latin typeface="メイリオ" panose="020B0604030504040204" pitchFamily="50" charset="-128"/>
                <a:ea typeface="メイリオ" panose="020B0604030504040204" pitchFamily="50" charset="-128"/>
              </a:rPr>
              <a:t>みず</a:t>
            </a:r>
          </a:p>
        </p:txBody>
      </p:sp>
      <p:sp>
        <p:nvSpPr>
          <p:cNvPr id="33" name="テキスト ボックス 32">
            <a:extLst>
              <a:ext uri="{FF2B5EF4-FFF2-40B4-BE49-F238E27FC236}">
                <a16:creationId xmlns:a16="http://schemas.microsoft.com/office/drawing/2014/main" id="{280C13BC-3E39-433E-B038-D006958D224B}"/>
              </a:ext>
            </a:extLst>
          </p:cNvPr>
          <p:cNvSpPr txBox="1"/>
          <p:nvPr/>
        </p:nvSpPr>
        <p:spPr>
          <a:xfrm>
            <a:off x="5985032" y="2797339"/>
            <a:ext cx="53472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お</a:t>
            </a:r>
            <a:endParaRPr kumimoji="1" lang="ja-JP" altLang="en-US" sz="20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222C6A81-75AF-4CEE-B523-E9E31FFF31D6}"/>
              </a:ext>
            </a:extLst>
          </p:cNvPr>
          <p:cNvSpPr txBox="1"/>
          <p:nvPr/>
        </p:nvSpPr>
        <p:spPr>
          <a:xfrm>
            <a:off x="7766841" y="2830895"/>
            <a:ext cx="801060"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とき</a:t>
            </a:r>
            <a:endParaRPr kumimoji="1" lang="ja-JP" altLang="en-US" sz="20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903E5F2A-4C99-4E8C-9707-6C09383A03CB}"/>
              </a:ext>
            </a:extLst>
          </p:cNvPr>
          <p:cNvSpPr txBox="1"/>
          <p:nvPr/>
        </p:nvSpPr>
        <p:spPr>
          <a:xfrm>
            <a:off x="9168430" y="2825662"/>
            <a:ext cx="1305121"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ひつよう</a:t>
            </a:r>
            <a:endParaRPr kumimoji="1" lang="ja-JP" altLang="en-US" sz="2000"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3FFE152A-B0EE-43CF-8BAB-540AD9407042}"/>
              </a:ext>
            </a:extLst>
          </p:cNvPr>
          <p:cNvSpPr txBox="1"/>
          <p:nvPr/>
        </p:nvSpPr>
        <p:spPr>
          <a:xfrm>
            <a:off x="10620462" y="4856378"/>
            <a:ext cx="751549"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もの</a:t>
            </a:r>
            <a:endParaRPr kumimoji="1" lang="ja-JP" altLang="en-US" sz="2000" dirty="0">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3A1F3479-2FF1-4CC7-AC93-0C75A6FF0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0579" y="590635"/>
            <a:ext cx="2022972" cy="2084274"/>
          </a:xfrm>
          <a:prstGeom prst="rect">
            <a:avLst/>
          </a:prstGeom>
        </p:spPr>
      </p:pic>
      <p:sp>
        <p:nvSpPr>
          <p:cNvPr id="2" name="テキスト ボックス 1">
            <a:extLst>
              <a:ext uri="{FF2B5EF4-FFF2-40B4-BE49-F238E27FC236}">
                <a16:creationId xmlns:a16="http://schemas.microsoft.com/office/drawing/2014/main" id="{E6C6EE95-24BE-0568-9D78-F9A5E9ED7CED}"/>
              </a:ext>
            </a:extLst>
          </p:cNvPr>
          <p:cNvSpPr txBox="1"/>
          <p:nvPr/>
        </p:nvSpPr>
        <p:spPr>
          <a:xfrm>
            <a:off x="5052543" y="4792419"/>
            <a:ext cx="1711511"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さいていげん</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98644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2568B127-BEEF-4860-91A1-740295C960E2}"/>
              </a:ext>
            </a:extLst>
          </p:cNvPr>
          <p:cNvGrpSpPr/>
          <p:nvPr/>
        </p:nvGrpSpPr>
        <p:grpSpPr>
          <a:xfrm>
            <a:off x="601362" y="453365"/>
            <a:ext cx="11178746" cy="2712167"/>
            <a:chOff x="1413408" y="152202"/>
            <a:chExt cx="9665711" cy="2712167"/>
          </a:xfrm>
        </p:grpSpPr>
        <p:sp>
          <p:nvSpPr>
            <p:cNvPr id="4" name="テキスト ボックス 3">
              <a:extLst>
                <a:ext uri="{FF2B5EF4-FFF2-40B4-BE49-F238E27FC236}">
                  <a16:creationId xmlns:a16="http://schemas.microsoft.com/office/drawing/2014/main" id="{17997E71-2ACE-4B7C-A050-F9B573E6EFE5}"/>
                </a:ext>
              </a:extLst>
            </p:cNvPr>
            <p:cNvSpPr txBox="1"/>
            <p:nvPr/>
          </p:nvSpPr>
          <p:spPr>
            <a:xfrm flipH="1">
              <a:off x="1413408" y="740711"/>
              <a:ext cx="9665711" cy="2123658"/>
            </a:xfrm>
            <a:prstGeom prst="rect">
              <a:avLst/>
            </a:prstGeom>
            <a:noFill/>
          </p:spPr>
          <p:txBody>
            <a:bodyPr wrap="square" rtlCol="0">
              <a:spAutoFit/>
            </a:bodyPr>
            <a:lstStyle/>
            <a:p>
              <a:r>
                <a:rPr lang="ja-JP" altLang="en-US" sz="6600" b="1" dirty="0">
                  <a:solidFill>
                    <a:srgbClr val="FF0000"/>
                  </a:solidFill>
                  <a:latin typeface="メイリオ" panose="020B0604030504040204" pitchFamily="50" charset="-128"/>
                  <a:ea typeface="メイリオ" panose="020B0604030504040204" pitchFamily="50" charset="-128"/>
                </a:rPr>
                <a:t>避難</a:t>
              </a:r>
              <a:r>
                <a:rPr kumimoji="1" lang="ja-JP" altLang="en-US" sz="6600" b="1" dirty="0">
                  <a:solidFill>
                    <a:srgbClr val="FF0000"/>
                  </a:solidFill>
                  <a:latin typeface="メイリオ" panose="020B0604030504040204" pitchFamily="50" charset="-128"/>
                  <a:ea typeface="メイリオ" panose="020B0604030504040204" pitchFamily="50" charset="-128"/>
                </a:rPr>
                <a:t>用品がお家にあるかな？</a:t>
              </a:r>
              <a:endParaRPr kumimoji="1" lang="ja-JP" altLang="en-US" sz="66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1BFAB673-13D2-4C80-89DE-7F3E38B2ED1F}"/>
                </a:ext>
              </a:extLst>
            </p:cNvPr>
            <p:cNvSpPr txBox="1"/>
            <p:nvPr/>
          </p:nvSpPr>
          <p:spPr>
            <a:xfrm>
              <a:off x="1413408" y="152202"/>
              <a:ext cx="3075334" cy="646331"/>
            </a:xfrm>
            <a:prstGeom prst="rect">
              <a:avLst/>
            </a:prstGeom>
            <a:noFill/>
          </p:spPr>
          <p:txBody>
            <a:bodyPr wrap="square" rtlCol="0" anchor="ctr" anchorCtr="0">
              <a:spAutoFit/>
            </a:bodyPr>
            <a:lstStyle/>
            <a:p>
              <a:pPr algn="ctr"/>
              <a:r>
                <a:rPr kumimoji="1" lang="ja-JP" altLang="en-US" sz="3600" dirty="0"/>
                <a:t>ひなんようひん</a:t>
              </a:r>
              <a:endParaRPr kumimoji="1" lang="ja-JP" altLang="en-US" sz="2800" dirty="0"/>
            </a:p>
          </p:txBody>
        </p:sp>
      </p:grpSp>
      <p:pic>
        <p:nvPicPr>
          <p:cNvPr id="3" name="図 2">
            <a:extLst>
              <a:ext uri="{FF2B5EF4-FFF2-40B4-BE49-F238E27FC236}">
                <a16:creationId xmlns:a16="http://schemas.microsoft.com/office/drawing/2014/main" id="{C5A32302-9864-4196-B3D1-A159F794D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804" y="2125554"/>
            <a:ext cx="4732446" cy="4732446"/>
          </a:xfrm>
          <a:prstGeom prst="rect">
            <a:avLst/>
          </a:prstGeom>
        </p:spPr>
      </p:pic>
      <p:sp>
        <p:nvSpPr>
          <p:cNvPr id="20" name="テキスト ボックス 19">
            <a:extLst>
              <a:ext uri="{FF2B5EF4-FFF2-40B4-BE49-F238E27FC236}">
                <a16:creationId xmlns:a16="http://schemas.microsoft.com/office/drawing/2014/main" id="{2CA4DD69-36C6-401E-B32C-C79716AA0B4C}"/>
              </a:ext>
            </a:extLst>
          </p:cNvPr>
          <p:cNvSpPr txBox="1"/>
          <p:nvPr/>
        </p:nvSpPr>
        <p:spPr>
          <a:xfrm>
            <a:off x="4739129" y="457692"/>
            <a:ext cx="2713742" cy="646331"/>
          </a:xfrm>
          <a:prstGeom prst="rect">
            <a:avLst/>
          </a:prstGeom>
          <a:noFill/>
        </p:spPr>
        <p:txBody>
          <a:bodyPr wrap="square" rtlCol="0" anchor="ctr" anchorCtr="0">
            <a:spAutoFit/>
          </a:bodyPr>
          <a:lstStyle/>
          <a:p>
            <a:pPr algn="ctr"/>
            <a:r>
              <a:rPr kumimoji="1" lang="ja-JP" altLang="en-US" sz="3600" dirty="0"/>
              <a:t>うち</a:t>
            </a:r>
            <a:endParaRPr kumimoji="1" lang="ja-JP" altLang="en-US" sz="2800" dirty="0"/>
          </a:p>
        </p:txBody>
      </p:sp>
    </p:spTree>
    <p:extLst>
      <p:ext uri="{BB962C8B-B14F-4D97-AF65-F5344CB8AC3E}">
        <p14:creationId xmlns:p14="http://schemas.microsoft.com/office/powerpoint/2010/main" val="79258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103455A3-DAEE-4E36-A49D-886874F15945}"/>
              </a:ext>
            </a:extLst>
          </p:cNvPr>
          <p:cNvSpPr txBox="1"/>
          <p:nvPr/>
        </p:nvSpPr>
        <p:spPr>
          <a:xfrm>
            <a:off x="4218250" y="804816"/>
            <a:ext cx="2713742" cy="646331"/>
          </a:xfrm>
          <a:prstGeom prst="rect">
            <a:avLst/>
          </a:prstGeom>
          <a:noFill/>
        </p:spPr>
        <p:txBody>
          <a:bodyPr wrap="square" rtlCol="0" anchor="ctr" anchorCtr="0">
            <a:spAutoFit/>
          </a:bodyPr>
          <a:lstStyle/>
          <a:p>
            <a:pPr algn="ctr"/>
            <a:r>
              <a:rPr kumimoji="1" lang="ja-JP" altLang="en-US" sz="3600" dirty="0"/>
              <a:t>さいがい</a:t>
            </a:r>
            <a:endParaRPr kumimoji="1" lang="ja-JP" altLang="en-US" sz="2800" dirty="0"/>
          </a:p>
        </p:txBody>
      </p:sp>
      <p:grpSp>
        <p:nvGrpSpPr>
          <p:cNvPr id="28" name="グループ化 27">
            <a:extLst>
              <a:ext uri="{FF2B5EF4-FFF2-40B4-BE49-F238E27FC236}">
                <a16:creationId xmlns:a16="http://schemas.microsoft.com/office/drawing/2014/main" id="{EEBCB32F-9832-4D76-BA46-FA4B63EEB549}"/>
              </a:ext>
            </a:extLst>
          </p:cNvPr>
          <p:cNvGrpSpPr/>
          <p:nvPr/>
        </p:nvGrpSpPr>
        <p:grpSpPr>
          <a:xfrm>
            <a:off x="386237" y="804817"/>
            <a:ext cx="10677179" cy="4466379"/>
            <a:chOff x="563412" y="1455611"/>
            <a:chExt cx="10135442" cy="4466379"/>
          </a:xfrm>
        </p:grpSpPr>
        <p:grpSp>
          <p:nvGrpSpPr>
            <p:cNvPr id="7" name="グループ化 6">
              <a:extLst>
                <a:ext uri="{FF2B5EF4-FFF2-40B4-BE49-F238E27FC236}">
                  <a16:creationId xmlns:a16="http://schemas.microsoft.com/office/drawing/2014/main" id="{3D2B1A5E-A7F3-4FA1-BC81-FDF0A3E7D882}"/>
                </a:ext>
              </a:extLst>
            </p:cNvPr>
            <p:cNvGrpSpPr/>
            <p:nvPr/>
          </p:nvGrpSpPr>
          <p:grpSpPr>
            <a:xfrm>
              <a:off x="563412" y="1455611"/>
              <a:ext cx="10135442" cy="4466379"/>
              <a:chOff x="811872" y="1320472"/>
              <a:chExt cx="10135442" cy="4466379"/>
            </a:xfrm>
          </p:grpSpPr>
          <p:sp>
            <p:nvSpPr>
              <p:cNvPr id="8" name="テキスト ボックス 7">
                <a:extLst>
                  <a:ext uri="{FF2B5EF4-FFF2-40B4-BE49-F238E27FC236}">
                    <a16:creationId xmlns:a16="http://schemas.microsoft.com/office/drawing/2014/main" id="{A8599D18-FD41-435A-AC9D-0CA2AC088C2E}"/>
                  </a:ext>
                </a:extLst>
              </p:cNvPr>
              <p:cNvSpPr txBox="1"/>
              <p:nvPr/>
            </p:nvSpPr>
            <p:spPr>
              <a:xfrm flipH="1">
                <a:off x="1281603" y="2001199"/>
                <a:ext cx="9665711" cy="3785652"/>
              </a:xfrm>
              <a:prstGeom prst="rect">
                <a:avLst/>
              </a:prstGeom>
              <a:noFill/>
            </p:spPr>
            <p:txBody>
              <a:bodyPr wrap="square" rtlCol="0">
                <a:spAutoFit/>
              </a:bodyPr>
              <a:lstStyle/>
              <a:p>
                <a:pPr algn="ctr"/>
                <a:r>
                  <a:rPr lang="ja-JP" altLang="en-US" sz="6000" b="1" dirty="0">
                    <a:solidFill>
                      <a:srgbClr val="FF0000"/>
                    </a:solidFill>
                    <a:latin typeface="メイリオ" panose="020B0604030504040204" pitchFamily="50" charset="-128"/>
                    <a:ea typeface="メイリオ" panose="020B0604030504040204" pitchFamily="50" charset="-128"/>
                  </a:rPr>
                  <a:t>地震などの災害が発生すると</a:t>
                </a:r>
                <a:endParaRPr lang="en-US" altLang="ja-JP" sz="6000" b="1" dirty="0">
                  <a:solidFill>
                    <a:srgbClr val="FF0000"/>
                  </a:solidFill>
                  <a:latin typeface="メイリオ" panose="020B0604030504040204" pitchFamily="50" charset="-128"/>
                  <a:ea typeface="メイリオ" panose="020B0604030504040204" pitchFamily="50" charset="-128"/>
                </a:endParaRPr>
              </a:p>
              <a:p>
                <a:pPr algn="ctr"/>
                <a:endParaRPr lang="en-US" altLang="ja-JP" sz="6000" b="1" dirty="0">
                  <a:solidFill>
                    <a:srgbClr val="FF0000"/>
                  </a:solidFill>
                  <a:latin typeface="メイリオ" panose="020B0604030504040204" pitchFamily="50" charset="-128"/>
                  <a:ea typeface="メイリオ" panose="020B0604030504040204" pitchFamily="50" charset="-128"/>
                </a:endParaRPr>
              </a:p>
              <a:p>
                <a:pPr algn="ctr"/>
                <a:r>
                  <a:rPr lang="ja-JP" altLang="en-US" sz="6000" b="1" dirty="0">
                    <a:solidFill>
                      <a:srgbClr val="FF0000"/>
                    </a:solidFill>
                    <a:latin typeface="メイリオ" panose="020B0604030504040204" pitchFamily="50" charset="-128"/>
                    <a:ea typeface="メイリオ" panose="020B0604030504040204" pitchFamily="50" charset="-128"/>
                  </a:rPr>
                  <a:t>どんなことが起こるかな？</a:t>
                </a:r>
                <a:endParaRPr kumimoji="1" lang="ja-JP" altLang="en-US" sz="60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B089FFD1-16A4-407D-862D-374FE27538F8}"/>
                  </a:ext>
                </a:extLst>
              </p:cNvPr>
              <p:cNvSpPr txBox="1"/>
              <p:nvPr/>
            </p:nvSpPr>
            <p:spPr>
              <a:xfrm>
                <a:off x="811872" y="1320472"/>
                <a:ext cx="2713742" cy="646331"/>
              </a:xfrm>
              <a:prstGeom prst="rect">
                <a:avLst/>
              </a:prstGeom>
              <a:noFill/>
            </p:spPr>
            <p:txBody>
              <a:bodyPr wrap="square" rtlCol="0" anchor="ctr" anchorCtr="0">
                <a:spAutoFit/>
              </a:bodyPr>
              <a:lstStyle/>
              <a:p>
                <a:pPr algn="ctr"/>
                <a:r>
                  <a:rPr kumimoji="1" lang="ja-JP" altLang="en-US" sz="3600" dirty="0"/>
                  <a:t>じしん</a:t>
                </a:r>
                <a:endParaRPr kumimoji="1" lang="ja-JP" altLang="en-US" sz="2800" dirty="0"/>
              </a:p>
            </p:txBody>
          </p:sp>
        </p:grpSp>
        <p:sp>
          <p:nvSpPr>
            <p:cNvPr id="14" name="テキスト ボックス 13">
              <a:extLst>
                <a:ext uri="{FF2B5EF4-FFF2-40B4-BE49-F238E27FC236}">
                  <a16:creationId xmlns:a16="http://schemas.microsoft.com/office/drawing/2014/main" id="{77D3091E-65CA-411F-A962-086A6A665D18}"/>
                </a:ext>
              </a:extLst>
            </p:cNvPr>
            <p:cNvSpPr txBox="1"/>
            <p:nvPr/>
          </p:nvSpPr>
          <p:spPr>
            <a:xfrm>
              <a:off x="4832908" y="3354860"/>
              <a:ext cx="2713742" cy="646331"/>
            </a:xfrm>
            <a:prstGeom prst="rect">
              <a:avLst/>
            </a:prstGeom>
            <a:noFill/>
          </p:spPr>
          <p:txBody>
            <a:bodyPr wrap="square" rtlCol="0" anchor="ctr" anchorCtr="0">
              <a:spAutoFit/>
            </a:bodyPr>
            <a:lstStyle/>
            <a:p>
              <a:pPr algn="ctr"/>
              <a:r>
                <a:rPr kumimoji="1" lang="ja-JP" altLang="en-US" sz="3600" dirty="0"/>
                <a:t>お</a:t>
              </a:r>
              <a:endParaRPr kumimoji="1" lang="ja-JP" altLang="en-US" sz="2800" dirty="0"/>
            </a:p>
          </p:txBody>
        </p:sp>
      </p:grpSp>
      <p:sp>
        <p:nvSpPr>
          <p:cNvPr id="2" name="テキスト ボックス 1">
            <a:extLst>
              <a:ext uri="{FF2B5EF4-FFF2-40B4-BE49-F238E27FC236}">
                <a16:creationId xmlns:a16="http://schemas.microsoft.com/office/drawing/2014/main" id="{7B65E3C7-97E0-BF53-6ED2-A7EBF84CB95C}"/>
              </a:ext>
            </a:extLst>
          </p:cNvPr>
          <p:cNvSpPr txBox="1"/>
          <p:nvPr/>
        </p:nvSpPr>
        <p:spPr>
          <a:xfrm>
            <a:off x="6463065" y="804816"/>
            <a:ext cx="2713742" cy="646331"/>
          </a:xfrm>
          <a:prstGeom prst="rect">
            <a:avLst/>
          </a:prstGeom>
          <a:noFill/>
        </p:spPr>
        <p:txBody>
          <a:bodyPr wrap="square" rtlCol="0" anchor="ctr" anchorCtr="0">
            <a:spAutoFit/>
          </a:bodyPr>
          <a:lstStyle/>
          <a:p>
            <a:pPr algn="ctr"/>
            <a:r>
              <a:rPr kumimoji="1" lang="ja-JP" altLang="en-US" sz="3600" dirty="0"/>
              <a:t>はっせい</a:t>
            </a:r>
            <a:endParaRPr kumimoji="1" lang="ja-JP" altLang="en-US" sz="2800" dirty="0"/>
          </a:p>
        </p:txBody>
      </p:sp>
      <p:pic>
        <p:nvPicPr>
          <p:cNvPr id="6" name="図 5">
            <a:extLst>
              <a:ext uri="{FF2B5EF4-FFF2-40B4-BE49-F238E27FC236}">
                <a16:creationId xmlns:a16="http://schemas.microsoft.com/office/drawing/2014/main" id="{DBB93AB4-60DB-FF7A-AA4E-303D07FE5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9088" y="4150894"/>
            <a:ext cx="3926261" cy="2791326"/>
          </a:xfrm>
          <a:prstGeom prst="rect">
            <a:avLst/>
          </a:prstGeom>
        </p:spPr>
      </p:pic>
    </p:spTree>
    <p:extLst>
      <p:ext uri="{BB962C8B-B14F-4D97-AF65-F5344CB8AC3E}">
        <p14:creationId xmlns:p14="http://schemas.microsoft.com/office/powerpoint/2010/main" val="374414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1E22E130-48C8-2143-FA18-E5A73BCEE69B}"/>
              </a:ext>
            </a:extLst>
          </p:cNvPr>
          <p:cNvSpPr/>
          <p:nvPr/>
        </p:nvSpPr>
        <p:spPr>
          <a:xfrm>
            <a:off x="710895" y="1935892"/>
            <a:ext cx="10560908" cy="470380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5E10953-EBAC-1315-9E4F-162196F53A74}"/>
              </a:ext>
            </a:extLst>
          </p:cNvPr>
          <p:cNvSpPr txBox="1"/>
          <p:nvPr/>
        </p:nvSpPr>
        <p:spPr>
          <a:xfrm flipH="1">
            <a:off x="1065310" y="592266"/>
            <a:ext cx="9665711" cy="1200329"/>
          </a:xfrm>
          <a:prstGeom prst="rect">
            <a:avLst/>
          </a:prstGeom>
          <a:noFill/>
        </p:spPr>
        <p:txBody>
          <a:bodyPr wrap="square" rtlCol="0">
            <a:spAutoFit/>
          </a:bodyPr>
          <a:lstStyle/>
          <a:p>
            <a:r>
              <a:rPr lang="ja-JP" altLang="en-US" sz="7200" b="1" dirty="0">
                <a:latin typeface="メイリオ" panose="020B0604030504040204" pitchFamily="50" charset="-128"/>
                <a:ea typeface="メイリオ" panose="020B0604030504040204" pitchFamily="50" charset="-128"/>
              </a:rPr>
              <a:t>生活に欠かせないもの</a:t>
            </a:r>
            <a:endParaRPr kumimoji="1" lang="ja-JP" altLang="en-US" sz="7200" b="1" dirty="0">
              <a:latin typeface="メイリオ" panose="020B0604030504040204" pitchFamily="50" charset="-128"/>
              <a:ea typeface="メイリオ" panose="020B0604030504040204" pitchFamily="50" charset="-128"/>
            </a:endParaRPr>
          </a:p>
        </p:txBody>
      </p:sp>
      <p:sp>
        <p:nvSpPr>
          <p:cNvPr id="6" name="楕円 5">
            <a:extLst>
              <a:ext uri="{FF2B5EF4-FFF2-40B4-BE49-F238E27FC236}">
                <a16:creationId xmlns:a16="http://schemas.microsoft.com/office/drawing/2014/main" id="{CC91E244-F90C-26F4-265A-3FA81A8C4961}"/>
              </a:ext>
            </a:extLst>
          </p:cNvPr>
          <p:cNvSpPr/>
          <p:nvPr/>
        </p:nvSpPr>
        <p:spPr>
          <a:xfrm>
            <a:off x="1065311" y="2222486"/>
            <a:ext cx="3015049" cy="26278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FD1E3B7E-7A35-DE01-D49D-0DDA2B0D2C0E}"/>
              </a:ext>
            </a:extLst>
          </p:cNvPr>
          <p:cNvSpPr/>
          <p:nvPr/>
        </p:nvSpPr>
        <p:spPr>
          <a:xfrm>
            <a:off x="7625571" y="2231534"/>
            <a:ext cx="3015049" cy="26278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0546F99E-2AB1-C28D-F99A-67CD02B95E1E}"/>
              </a:ext>
            </a:extLst>
          </p:cNvPr>
          <p:cNvSpPr/>
          <p:nvPr/>
        </p:nvSpPr>
        <p:spPr>
          <a:xfrm>
            <a:off x="4371411" y="2222485"/>
            <a:ext cx="3015049" cy="262787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C787125-2EB2-4466-A9AA-F266B2A764EE}"/>
              </a:ext>
            </a:extLst>
          </p:cNvPr>
          <p:cNvSpPr txBox="1"/>
          <p:nvPr/>
        </p:nvSpPr>
        <p:spPr>
          <a:xfrm flipH="1">
            <a:off x="1110615" y="5373466"/>
            <a:ext cx="9665711" cy="1446550"/>
          </a:xfrm>
          <a:prstGeom prst="rect">
            <a:avLst/>
          </a:prstGeom>
          <a:noFill/>
        </p:spPr>
        <p:txBody>
          <a:bodyPr wrap="square" rtlCol="0">
            <a:spAutoFit/>
          </a:bodyPr>
          <a:lstStyle/>
          <a:p>
            <a:pPr algn="ctr"/>
            <a:r>
              <a:rPr lang="ja-JP" altLang="en-US" sz="8800" b="1" dirty="0">
                <a:latin typeface="メイリオ" panose="020B0604030504040204" pitchFamily="50" charset="-128"/>
                <a:ea typeface="メイリオ" panose="020B0604030504040204" pitchFamily="50" charset="-128"/>
              </a:rPr>
              <a:t>ライフライン</a:t>
            </a:r>
            <a:endParaRPr kumimoji="1" lang="ja-JP" altLang="en-US" sz="8800"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C4E730E6-B124-64CB-83BD-EA6D0DFEEC86}"/>
              </a:ext>
            </a:extLst>
          </p:cNvPr>
          <p:cNvSpPr txBox="1"/>
          <p:nvPr/>
        </p:nvSpPr>
        <p:spPr>
          <a:xfrm flipH="1">
            <a:off x="1035176" y="3014855"/>
            <a:ext cx="3075317" cy="1569660"/>
          </a:xfrm>
          <a:prstGeom prst="rect">
            <a:avLst/>
          </a:prstGeom>
          <a:noFill/>
        </p:spPr>
        <p:txBody>
          <a:bodyPr wrap="square" rtlCol="0">
            <a:spAutoFit/>
          </a:bodyPr>
          <a:lstStyle/>
          <a:p>
            <a:pPr algn="ctr"/>
            <a:r>
              <a:rPr lang="ja-JP" altLang="en-US" sz="9600" b="1" dirty="0">
                <a:solidFill>
                  <a:schemeClr val="bg1"/>
                </a:solidFill>
                <a:latin typeface="メイリオ" panose="020B0604030504040204" pitchFamily="50" charset="-128"/>
                <a:ea typeface="メイリオ" panose="020B0604030504040204" pitchFamily="50" charset="-128"/>
              </a:rPr>
              <a:t>電気</a:t>
            </a:r>
            <a:endParaRPr kumimoji="1" lang="ja-JP" altLang="en-US" sz="9600" b="1" dirty="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7B2F62F-9082-2841-0CD0-FD16AC1A2F47}"/>
              </a:ext>
            </a:extLst>
          </p:cNvPr>
          <p:cNvSpPr txBox="1"/>
          <p:nvPr/>
        </p:nvSpPr>
        <p:spPr>
          <a:xfrm flipH="1">
            <a:off x="7688620" y="3031948"/>
            <a:ext cx="3075317" cy="1569660"/>
          </a:xfrm>
          <a:prstGeom prst="rect">
            <a:avLst/>
          </a:prstGeom>
          <a:noFill/>
        </p:spPr>
        <p:txBody>
          <a:bodyPr wrap="square" rtlCol="0">
            <a:spAutoFit/>
          </a:bodyPr>
          <a:lstStyle/>
          <a:p>
            <a:pPr algn="ctr"/>
            <a:r>
              <a:rPr lang="ja-JP" altLang="en-US" sz="9600" b="1" dirty="0">
                <a:solidFill>
                  <a:schemeClr val="bg1"/>
                </a:solidFill>
                <a:latin typeface="メイリオ" panose="020B0604030504040204" pitchFamily="50" charset="-128"/>
                <a:ea typeface="メイリオ" panose="020B0604030504040204" pitchFamily="50" charset="-128"/>
              </a:rPr>
              <a:t>ガス</a:t>
            </a:r>
            <a:endParaRPr kumimoji="1" lang="ja-JP" altLang="en-US" sz="9600" b="1" dirty="0">
              <a:solidFill>
                <a:schemeClr val="bg1"/>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0954DD2-8094-6E01-0ADC-568C81312E6A}"/>
              </a:ext>
            </a:extLst>
          </p:cNvPr>
          <p:cNvSpPr txBox="1"/>
          <p:nvPr/>
        </p:nvSpPr>
        <p:spPr>
          <a:xfrm flipH="1">
            <a:off x="4311142" y="3044371"/>
            <a:ext cx="3075317" cy="1569660"/>
          </a:xfrm>
          <a:prstGeom prst="rect">
            <a:avLst/>
          </a:prstGeom>
          <a:noFill/>
        </p:spPr>
        <p:txBody>
          <a:bodyPr wrap="square" rtlCol="0">
            <a:spAutoFit/>
          </a:bodyPr>
          <a:lstStyle/>
          <a:p>
            <a:pPr algn="ctr"/>
            <a:r>
              <a:rPr kumimoji="1" lang="ja-JP" altLang="en-US" sz="9600" b="1" dirty="0">
                <a:solidFill>
                  <a:schemeClr val="bg1"/>
                </a:solidFill>
                <a:latin typeface="メイリオ" panose="020B0604030504040204" pitchFamily="50" charset="-128"/>
                <a:ea typeface="メイリオ" panose="020B0604030504040204" pitchFamily="50" charset="-128"/>
              </a:rPr>
              <a:t>水道</a:t>
            </a:r>
          </a:p>
        </p:txBody>
      </p:sp>
      <p:sp>
        <p:nvSpPr>
          <p:cNvPr id="14" name="テキスト ボックス 13">
            <a:extLst>
              <a:ext uri="{FF2B5EF4-FFF2-40B4-BE49-F238E27FC236}">
                <a16:creationId xmlns:a16="http://schemas.microsoft.com/office/drawing/2014/main" id="{B9D28E13-3214-0B20-714B-69A80E502B53}"/>
              </a:ext>
            </a:extLst>
          </p:cNvPr>
          <p:cNvSpPr txBox="1"/>
          <p:nvPr/>
        </p:nvSpPr>
        <p:spPr>
          <a:xfrm>
            <a:off x="1274304" y="2503286"/>
            <a:ext cx="2657711" cy="646331"/>
          </a:xfrm>
          <a:prstGeom prst="rect">
            <a:avLst/>
          </a:prstGeom>
          <a:noFill/>
        </p:spPr>
        <p:txBody>
          <a:bodyPr wrap="square" rtlCol="0" anchor="ctr" anchorCtr="0">
            <a:spAutoFit/>
          </a:bodyPr>
          <a:lstStyle/>
          <a:p>
            <a:pPr algn="ctr"/>
            <a:r>
              <a:rPr lang="ja-JP" altLang="en-US" sz="3600" b="1" dirty="0">
                <a:solidFill>
                  <a:schemeClr val="bg1"/>
                </a:solidFill>
              </a:rPr>
              <a:t>でんき</a:t>
            </a:r>
            <a:endParaRPr kumimoji="1" lang="ja-JP" altLang="en-US" sz="2800" b="1" dirty="0">
              <a:solidFill>
                <a:schemeClr val="bg1"/>
              </a:solidFill>
            </a:endParaRPr>
          </a:p>
        </p:txBody>
      </p:sp>
      <p:sp>
        <p:nvSpPr>
          <p:cNvPr id="15" name="テキスト ボックス 14">
            <a:extLst>
              <a:ext uri="{FF2B5EF4-FFF2-40B4-BE49-F238E27FC236}">
                <a16:creationId xmlns:a16="http://schemas.microsoft.com/office/drawing/2014/main" id="{5433E1F9-320F-5BCC-9DEC-930F8B98008F}"/>
              </a:ext>
            </a:extLst>
          </p:cNvPr>
          <p:cNvSpPr txBox="1"/>
          <p:nvPr/>
        </p:nvSpPr>
        <p:spPr>
          <a:xfrm>
            <a:off x="4550079" y="2503286"/>
            <a:ext cx="2657711" cy="646331"/>
          </a:xfrm>
          <a:prstGeom prst="rect">
            <a:avLst/>
          </a:prstGeom>
          <a:noFill/>
        </p:spPr>
        <p:txBody>
          <a:bodyPr wrap="square" rtlCol="0" anchor="ctr" anchorCtr="0">
            <a:spAutoFit/>
          </a:bodyPr>
          <a:lstStyle/>
          <a:p>
            <a:pPr algn="ctr"/>
            <a:r>
              <a:rPr lang="ja-JP" altLang="en-US" sz="3600" b="1" dirty="0">
                <a:solidFill>
                  <a:schemeClr val="bg1"/>
                </a:solidFill>
              </a:rPr>
              <a:t>すいどう</a:t>
            </a:r>
            <a:endParaRPr kumimoji="1" lang="ja-JP" altLang="en-US" sz="2800" b="1" dirty="0">
              <a:solidFill>
                <a:schemeClr val="bg1"/>
              </a:solidFill>
            </a:endParaRPr>
          </a:p>
        </p:txBody>
      </p:sp>
    </p:spTree>
    <p:extLst>
      <p:ext uri="{BB962C8B-B14F-4D97-AF65-F5344CB8AC3E}">
        <p14:creationId xmlns:p14="http://schemas.microsoft.com/office/powerpoint/2010/main" val="249569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E6CAFCA3-5835-4110-952C-8C3B09E04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161" y="1182468"/>
            <a:ext cx="4859391" cy="4927141"/>
          </a:xfrm>
          <a:prstGeom prst="rect">
            <a:avLst/>
          </a:prstGeom>
        </p:spPr>
      </p:pic>
      <p:grpSp>
        <p:nvGrpSpPr>
          <p:cNvPr id="29" name="グループ化 28">
            <a:extLst>
              <a:ext uri="{FF2B5EF4-FFF2-40B4-BE49-F238E27FC236}">
                <a16:creationId xmlns:a16="http://schemas.microsoft.com/office/drawing/2014/main" id="{B186A492-A741-403B-8BDF-CEEBEB7F62F4}"/>
              </a:ext>
            </a:extLst>
          </p:cNvPr>
          <p:cNvGrpSpPr/>
          <p:nvPr/>
        </p:nvGrpSpPr>
        <p:grpSpPr>
          <a:xfrm>
            <a:off x="519753" y="1107836"/>
            <a:ext cx="9266549" cy="6978324"/>
            <a:chOff x="189937" y="2709269"/>
            <a:chExt cx="9266549" cy="6978324"/>
          </a:xfrm>
        </p:grpSpPr>
        <p:sp>
          <p:nvSpPr>
            <p:cNvPr id="3" name="テキスト ボックス 2">
              <a:extLst>
                <a:ext uri="{FF2B5EF4-FFF2-40B4-BE49-F238E27FC236}">
                  <a16:creationId xmlns:a16="http://schemas.microsoft.com/office/drawing/2014/main" id="{C154985F-B27F-4776-A7ED-2C55BD1802C3}"/>
                </a:ext>
              </a:extLst>
            </p:cNvPr>
            <p:cNvSpPr txBox="1"/>
            <p:nvPr/>
          </p:nvSpPr>
          <p:spPr>
            <a:xfrm>
              <a:off x="189937" y="3609006"/>
              <a:ext cx="9266549" cy="6078587"/>
            </a:xfrm>
            <a:prstGeom prst="rect">
              <a:avLst/>
            </a:prstGeom>
            <a:noFill/>
          </p:spPr>
          <p:txBody>
            <a:bodyPr wrap="square">
              <a:spAutoFit/>
            </a:bodyPr>
            <a:lstStyle/>
            <a:p>
              <a:pPr>
                <a:lnSpc>
                  <a:spcPts val="9600"/>
                </a:lnSpc>
              </a:pPr>
              <a:r>
                <a:rPr lang="ja-JP" altLang="en-US" sz="9600" b="1" i="0" dirty="0">
                  <a:solidFill>
                    <a:srgbClr val="FFC000"/>
                  </a:solidFill>
                  <a:effectLst/>
                  <a:latin typeface="メイリオ" panose="020B0604030504040204" pitchFamily="50" charset="-128"/>
                  <a:ea typeface="メイリオ" panose="020B0604030504040204" pitchFamily="50" charset="-128"/>
                </a:rPr>
                <a:t>電気</a:t>
              </a:r>
              <a:endParaRPr lang="en-US" altLang="ja-JP" sz="9600" b="1" i="0" dirty="0">
                <a:solidFill>
                  <a:srgbClr val="FFC000"/>
                </a:solidFill>
                <a:effectLst/>
                <a:latin typeface="メイリオ" panose="020B0604030504040204" pitchFamily="50" charset="-128"/>
                <a:ea typeface="メイリオ" panose="020B0604030504040204" pitchFamily="50" charset="-128"/>
              </a:endParaRPr>
            </a:p>
            <a:p>
              <a:pPr>
                <a:lnSpc>
                  <a:spcPts val="9600"/>
                </a:lnSpc>
              </a:pPr>
              <a:endParaRPr lang="en-US" altLang="ja-JP" sz="6600" b="1" dirty="0">
                <a:solidFill>
                  <a:srgbClr val="444444"/>
                </a:solidFill>
                <a:latin typeface="メイリオ" panose="020B0604030504040204" pitchFamily="50" charset="-128"/>
                <a:ea typeface="メイリオ" panose="020B0604030504040204" pitchFamily="50" charset="-128"/>
              </a:endParaRPr>
            </a:p>
            <a:p>
              <a:pPr>
                <a:lnSpc>
                  <a:spcPts val="9600"/>
                </a:lnSpc>
              </a:pPr>
              <a:r>
                <a:rPr lang="en-US" altLang="ja-JP" sz="9600" i="0" dirty="0">
                  <a:solidFill>
                    <a:srgbClr val="444444"/>
                  </a:solidFill>
                  <a:effectLst/>
                  <a:latin typeface="メイリオ" panose="020B0604030504040204" pitchFamily="50" charset="-128"/>
                  <a:ea typeface="メイリオ" panose="020B0604030504040204" pitchFamily="50" charset="-128"/>
                </a:rPr>
                <a:t>1</a:t>
              </a:r>
              <a:r>
                <a:rPr lang="ja-JP" altLang="en-US" sz="9600" i="0" dirty="0">
                  <a:solidFill>
                    <a:srgbClr val="444444"/>
                  </a:solidFill>
                  <a:effectLst/>
                  <a:latin typeface="メイリオ" panose="020B0604030504040204" pitchFamily="50" charset="-128"/>
                  <a:ea typeface="メイリオ" panose="020B0604030504040204" pitchFamily="50" charset="-128"/>
                </a:rPr>
                <a:t>週間程度</a:t>
              </a:r>
              <a:br>
                <a:rPr lang="ja-JP" altLang="en-US" sz="6600" b="1" dirty="0">
                  <a:latin typeface="メイリオ" panose="020B0604030504040204" pitchFamily="50" charset="-128"/>
                  <a:ea typeface="メイリオ" panose="020B0604030504040204" pitchFamily="50" charset="-128"/>
                </a:rPr>
              </a:br>
              <a:br>
                <a:rPr lang="ja-JP" altLang="en-US" sz="3600" b="1" dirty="0">
                  <a:latin typeface="メイリオ" panose="020B0604030504040204" pitchFamily="50" charset="-128"/>
                  <a:ea typeface="メイリオ" panose="020B0604030504040204" pitchFamily="50" charset="-128"/>
                </a:rPr>
              </a:br>
              <a:endParaRPr lang="ja-JP" altLang="en-US" sz="3600" b="1"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30A559F3-3E86-4D2D-A85E-38DB4DDF42CA}"/>
                </a:ext>
              </a:extLst>
            </p:cNvPr>
            <p:cNvSpPr txBox="1"/>
            <p:nvPr/>
          </p:nvSpPr>
          <p:spPr>
            <a:xfrm>
              <a:off x="189937" y="2709269"/>
              <a:ext cx="2657711" cy="830997"/>
            </a:xfrm>
            <a:prstGeom prst="rect">
              <a:avLst/>
            </a:prstGeom>
            <a:noFill/>
          </p:spPr>
          <p:txBody>
            <a:bodyPr wrap="square" rtlCol="0" anchor="ctr" anchorCtr="0">
              <a:spAutoFit/>
            </a:bodyPr>
            <a:lstStyle/>
            <a:p>
              <a:pPr algn="ctr"/>
              <a:r>
                <a:rPr lang="ja-JP" altLang="en-US" sz="4800" b="1" dirty="0"/>
                <a:t>でんき</a:t>
              </a:r>
              <a:endParaRPr kumimoji="1" lang="ja-JP" altLang="en-US" sz="4000" b="1" dirty="0"/>
            </a:p>
          </p:txBody>
        </p:sp>
        <p:sp>
          <p:nvSpPr>
            <p:cNvPr id="21" name="テキスト ボックス 20">
              <a:extLst>
                <a:ext uri="{FF2B5EF4-FFF2-40B4-BE49-F238E27FC236}">
                  <a16:creationId xmlns:a16="http://schemas.microsoft.com/office/drawing/2014/main" id="{CAFA0AB4-3180-4F62-9A8E-B49EA8C156F4}"/>
                </a:ext>
              </a:extLst>
            </p:cNvPr>
            <p:cNvSpPr txBox="1"/>
            <p:nvPr/>
          </p:nvSpPr>
          <p:spPr>
            <a:xfrm>
              <a:off x="1032126" y="5205526"/>
              <a:ext cx="5152477" cy="769441"/>
            </a:xfrm>
            <a:prstGeom prst="rect">
              <a:avLst/>
            </a:prstGeom>
            <a:noFill/>
          </p:spPr>
          <p:txBody>
            <a:bodyPr wrap="square" rtlCol="0" anchor="ctr" anchorCtr="0">
              <a:spAutoFit/>
            </a:bodyPr>
            <a:lstStyle/>
            <a:p>
              <a:pPr algn="ctr"/>
              <a:r>
                <a:rPr lang="ja-JP" altLang="en-US" sz="4400" dirty="0"/>
                <a:t>しゅうかんていど</a:t>
              </a:r>
              <a:endParaRPr kumimoji="1" lang="ja-JP" altLang="en-US" sz="3600" dirty="0"/>
            </a:p>
          </p:txBody>
        </p:sp>
      </p:grpSp>
    </p:spTree>
    <p:extLst>
      <p:ext uri="{BB962C8B-B14F-4D97-AF65-F5344CB8AC3E}">
        <p14:creationId xmlns:p14="http://schemas.microsoft.com/office/powerpoint/2010/main" val="9066391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2686</TotalTime>
  <Words>2464</Words>
  <Application>Microsoft Office PowerPoint</Application>
  <PresentationFormat>ワイド画面</PresentationFormat>
  <Paragraphs>545</Paragraphs>
  <Slides>28</Slides>
  <Notes>28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28</vt:i4>
      </vt:variant>
    </vt:vector>
  </HeadingPairs>
  <TitlesOfParts>
    <vt:vector size="35" baseType="lpstr">
      <vt:lpstr>BIZ UDゴシック</vt:lpstr>
      <vt:lpstr>メイリオ</vt:lpstr>
      <vt:lpstr>メイリオ</vt:lpstr>
      <vt:lpstr>游ゴシック</vt:lpstr>
      <vt:lpstr>游ゴシック Light</vt:lpstr>
      <vt:lpstr>Arial</vt:lpstr>
      <vt:lpstr>Office テーマ</vt:lpstr>
      <vt:lpstr>避難用品についての授業に必要なもの</vt:lpstr>
      <vt:lpstr>令和4年度　小学校での防災教育</vt:lpstr>
      <vt:lpstr>ぼう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何よりも大事なものは…。</vt:lpstr>
      <vt:lpstr>パーソナル カード</vt:lpstr>
      <vt:lpstr>パーソナル カード</vt:lpstr>
      <vt:lpstr>PowerPoint プレゼンテーション</vt:lpstr>
      <vt:lpstr>PowerPoint プレゼンテーション</vt:lpstr>
      <vt:lpstr>PowerPoint プレゼンテーション</vt:lpstr>
      <vt:lpstr>PowerPoint プレゼンテーション</vt:lpstr>
      <vt:lpstr>授業を終わります。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木下千鶴</dc:creator>
  <cp:lastModifiedBy>boss19690518@outlook.jp</cp:lastModifiedBy>
  <cp:revision>70</cp:revision>
  <cp:lastPrinted>2022-10-26T05:05:53Z</cp:lastPrinted>
  <dcterms:created xsi:type="dcterms:W3CDTF">2021-05-21T23:22:43Z</dcterms:created>
  <dcterms:modified xsi:type="dcterms:W3CDTF">2023-02-06T14:53:46Z</dcterms:modified>
</cp:coreProperties>
</file>